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1" r:id="rId4"/>
    <p:sldId id="272" r:id="rId5"/>
    <p:sldId id="273" r:id="rId6"/>
    <p:sldId id="274" r:id="rId7"/>
    <p:sldId id="275"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Sassoon Infant Rg" panose="02000503030000020003" pitchFamily="50" charset="0"/>
      <p:regular r:id="rId16"/>
      <p:bold r:id="rId17"/>
    </p:embeddedFont>
    <p:embeddedFont>
      <p:font typeface="Twinkl" panose="020B0604020202020204" pitchFamily="2" charset="0"/>
      <p:regular r:id="rId18"/>
      <p:bold r:id="rId19"/>
    </p:embeddedFont>
    <p:embeddedFont>
      <p:font typeface="Twinkl SemiBold" pitchFamily="2"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18A0DB"/>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09862"/>
          </a:xfrm>
        </p:spPr>
        <p:txBody>
          <a:bodyPr/>
          <a:lstStyle/>
          <a:p>
            <a:pPr algn="ctr"/>
            <a:r>
              <a:rPr lang="en-GB" sz="3200" dirty="0"/>
              <a:t>Why Is Palm Sunday Important to People Who Follow the Christian Faith?</a:t>
            </a:r>
          </a:p>
        </p:txBody>
      </p:sp>
      <p:sp>
        <p:nvSpPr>
          <p:cNvPr id="5" name="Rectangle 4"/>
          <p:cNvSpPr/>
          <p:nvPr/>
        </p:nvSpPr>
        <p:spPr>
          <a:xfrm>
            <a:off x="854504" y="1859935"/>
            <a:ext cx="4063485" cy="3746392"/>
          </a:xfrm>
          <a:prstGeom prst="rect">
            <a:avLst/>
          </a:prstGeom>
        </p:spPr>
        <p:txBody>
          <a:bodyPr wrap="square" lIns="0" tIns="72000" rIns="0" bIns="72000">
            <a:spAutoFit/>
          </a:bodyPr>
          <a:lstStyle/>
          <a:p>
            <a:pPr>
              <a:spcBef>
                <a:spcPct val="0"/>
              </a:spcBef>
              <a:defRPr/>
            </a:pPr>
            <a:r>
              <a:rPr lang="en-GB" altLang="en-US" dirty="0">
                <a:cs typeface="Arial" panose="020B0604020202020204" pitchFamily="34" charset="0"/>
              </a:rPr>
              <a:t>Palm Sunday marks the start of holy week for Christians. This is the week leading up to Easter, Jesus' last week on Earth. </a:t>
            </a:r>
          </a:p>
          <a:p>
            <a:pPr>
              <a:spcBef>
                <a:spcPct val="0"/>
              </a:spcBef>
              <a:defRPr/>
            </a:pPr>
            <a:endParaRPr lang="en-GB" altLang="en-US" dirty="0">
              <a:cs typeface="Arial" panose="020B0604020202020204" pitchFamily="34" charset="0"/>
            </a:endParaRPr>
          </a:p>
          <a:p>
            <a:pPr>
              <a:spcBef>
                <a:spcPct val="0"/>
              </a:spcBef>
              <a:defRPr/>
            </a:pPr>
            <a:r>
              <a:rPr lang="en-GB" altLang="en-US" dirty="0">
                <a:cs typeface="Arial" panose="020B0604020202020204" pitchFamily="34" charset="0"/>
              </a:rPr>
              <a:t>Christians feel happy because they are praising Jesus but also sad because they know it was only one week later that Jesus died. </a:t>
            </a:r>
          </a:p>
          <a:p>
            <a:pPr>
              <a:spcBef>
                <a:spcPct val="0"/>
              </a:spcBef>
              <a:defRPr/>
            </a:pPr>
            <a:endParaRPr lang="en-GB" altLang="en-US" dirty="0">
              <a:cs typeface="Arial" panose="020B0604020202020204" pitchFamily="34" charset="0"/>
            </a:endParaRPr>
          </a:p>
          <a:p>
            <a:pPr>
              <a:spcBef>
                <a:spcPct val="0"/>
              </a:spcBef>
              <a:defRPr/>
            </a:pPr>
            <a:r>
              <a:rPr lang="en-GB" altLang="en-US" dirty="0">
                <a:cs typeface="Arial" panose="020B0604020202020204" pitchFamily="34" charset="0"/>
              </a:rPr>
              <a:t>Traditionally, in churches on Palm Sunday, people are given a cross made from a single palm leaf.</a:t>
            </a:r>
          </a:p>
        </p:txBody>
      </p:sp>
      <p:grpSp>
        <p:nvGrpSpPr>
          <p:cNvPr id="7" name="Group 6"/>
          <p:cNvGrpSpPr/>
          <p:nvPr/>
        </p:nvGrpSpPr>
        <p:grpSpPr>
          <a:xfrm>
            <a:off x="5099222" y="1931441"/>
            <a:ext cx="3080952" cy="3781832"/>
            <a:chOff x="5099222" y="1931441"/>
            <a:chExt cx="3080952" cy="3781832"/>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626" r="19706"/>
            <a:stretch/>
          </p:blipFill>
          <p:spPr>
            <a:xfrm>
              <a:off x="5099222" y="1931441"/>
              <a:ext cx="3080952" cy="3781832"/>
            </a:xfrm>
            <a:prstGeom prst="rect">
              <a:avLst/>
            </a:prstGeom>
          </p:spPr>
        </p:pic>
        <p:sp>
          <p:nvSpPr>
            <p:cNvPr id="4" name="Rectangle 3"/>
            <p:cNvSpPr/>
            <p:nvPr/>
          </p:nvSpPr>
          <p:spPr>
            <a:xfrm>
              <a:off x="5193312" y="5538097"/>
              <a:ext cx="2892772" cy="169276"/>
            </a:xfrm>
            <a:prstGeom prst="rect">
              <a:avLst/>
            </a:prstGeom>
          </p:spPr>
          <p:txBody>
            <a:bodyPr wrap="square">
              <a:spAutoFit/>
            </a:bodyPr>
            <a:lstStyle/>
            <a:p>
              <a:pPr algn="ctr"/>
              <a:r>
                <a:rPr lang="en-GB" sz="500" dirty="0">
                  <a:solidFill>
                    <a:schemeClr val="bg1"/>
                  </a:solidFill>
                  <a:latin typeface="Arial" panose="020B0604020202020204" pitchFamily="34" charset="0"/>
                </a:rPr>
                <a:t>Photo courtesy of </a:t>
              </a:r>
              <a:r>
                <a:rPr lang="en-GB" sz="500" dirty="0" err="1">
                  <a:solidFill>
                    <a:schemeClr val="bg1"/>
                  </a:solidFill>
                  <a:latin typeface="Arial" panose="020B0604020202020204" pitchFamily="34" charset="0"/>
                </a:rPr>
                <a:t>latrenza</a:t>
              </a:r>
              <a:r>
                <a:rPr lang="en-GB" sz="500" dirty="0">
                  <a:solidFill>
                    <a:schemeClr val="bg1"/>
                  </a:solidFill>
                  <a:latin typeface="Arial" panose="020B0604020202020204" pitchFamily="34" charset="0"/>
                </a:rPr>
                <a:t> (@flickr.com) - granted under creative commons licence – attribution</a:t>
              </a:r>
              <a:endParaRPr lang="en-GB" sz="500" dirty="0">
                <a:solidFill>
                  <a:schemeClr val="bg1"/>
                </a:solidFill>
              </a:endParaRP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09862"/>
          </a:xfrm>
        </p:spPr>
        <p:txBody>
          <a:bodyPr/>
          <a:lstStyle/>
          <a:p>
            <a:pPr algn="ctr"/>
            <a:r>
              <a:rPr lang="en-GB" sz="3600" dirty="0"/>
              <a:t>The True King</a:t>
            </a:r>
          </a:p>
        </p:txBody>
      </p:sp>
      <p:sp>
        <p:nvSpPr>
          <p:cNvPr id="5" name="Rectangle 4"/>
          <p:cNvSpPr/>
          <p:nvPr/>
        </p:nvSpPr>
        <p:spPr>
          <a:xfrm>
            <a:off x="947224" y="1660278"/>
            <a:ext cx="3620011" cy="4300390"/>
          </a:xfrm>
          <a:prstGeom prst="rect">
            <a:avLst/>
          </a:prstGeom>
        </p:spPr>
        <p:txBody>
          <a:bodyPr wrap="square" lIns="0" tIns="72000" rIns="0" bIns="72000">
            <a:spAutoFit/>
          </a:bodyPr>
          <a:lstStyle/>
          <a:p>
            <a:pPr>
              <a:lnSpc>
                <a:spcPct val="100000"/>
              </a:lnSpc>
              <a:spcBef>
                <a:spcPct val="0"/>
              </a:spcBef>
              <a:buFontTx/>
              <a:buNone/>
            </a:pPr>
            <a:r>
              <a:rPr lang="en-GB" altLang="en-US" dirty="0">
                <a:cs typeface="Arial" panose="020B0604020202020204" pitchFamily="34" charset="0"/>
              </a:rPr>
              <a:t>Jesus and his followers went to Jerusalem for the Passover Feast. Jesus told two of his followers to bring him a donkey and told them where to find it.</a:t>
            </a:r>
          </a:p>
          <a:p>
            <a:pPr>
              <a:lnSpc>
                <a:spcPct val="100000"/>
              </a:lnSpc>
              <a:spcBef>
                <a:spcPct val="0"/>
              </a:spcBef>
              <a:buFontTx/>
              <a:buNone/>
            </a:pPr>
            <a:endParaRPr lang="en-GB" altLang="en-US" dirty="0">
              <a:cs typeface="Arial" panose="020B0604020202020204" pitchFamily="34" charset="0"/>
            </a:endParaRPr>
          </a:p>
          <a:p>
            <a:pPr>
              <a:lnSpc>
                <a:spcPct val="100000"/>
              </a:lnSpc>
              <a:spcBef>
                <a:spcPct val="0"/>
              </a:spcBef>
              <a:buFontTx/>
              <a:buNone/>
            </a:pPr>
            <a:r>
              <a:rPr lang="en-GB" altLang="en-US" dirty="0">
                <a:cs typeface="Arial" panose="020B0604020202020204" pitchFamily="34" charset="0"/>
              </a:rPr>
              <a:t>He also said, “Tell the people of Jerusalem your King is coming, he is gentle and riding on a donkey.”</a:t>
            </a:r>
          </a:p>
          <a:p>
            <a:pPr>
              <a:lnSpc>
                <a:spcPct val="100000"/>
              </a:lnSpc>
              <a:spcBef>
                <a:spcPct val="0"/>
              </a:spcBef>
              <a:buFontTx/>
              <a:buNone/>
            </a:pPr>
            <a:endParaRPr lang="en-GB" altLang="en-US" dirty="0">
              <a:cs typeface="Arial" panose="020B0604020202020204" pitchFamily="34" charset="0"/>
            </a:endParaRPr>
          </a:p>
          <a:p>
            <a:pPr>
              <a:lnSpc>
                <a:spcPct val="100000"/>
              </a:lnSpc>
              <a:spcBef>
                <a:spcPct val="0"/>
              </a:spcBef>
              <a:buFontTx/>
              <a:buNone/>
            </a:pPr>
            <a:r>
              <a:rPr lang="en-GB" altLang="en-US" dirty="0">
                <a:cs typeface="Arial" panose="020B0604020202020204" pitchFamily="34" charset="0"/>
              </a:rPr>
              <a:t>The followers did as Jesus asked, they found and bought the animal to Jesus. They lay their cloaks on its back and Jesus sat on them and rode on the donkey.</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45046" r="-15635"/>
          <a:stretch/>
        </p:blipFill>
        <p:spPr>
          <a:xfrm>
            <a:off x="5687007" y="1631773"/>
            <a:ext cx="3672000" cy="4747332"/>
          </a:xfrm>
          <a:prstGeom prst="rect">
            <a:avLst/>
          </a:prstGeom>
        </p:spPr>
      </p:pic>
      <p:pic>
        <p:nvPicPr>
          <p:cNvPr id="9" name="Picture 8">
            <a:extLst>
              <a:ext uri="{FF2B5EF4-FFF2-40B4-BE49-F238E27FC236}">
                <a16:creationId xmlns:a16="http://schemas.microsoft.com/office/drawing/2014/main" id="{6078EBC5-FEE9-4864-8469-42C2FED83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151" t="-9347" r="254" b="67639"/>
          <a:stretch/>
        </p:blipFill>
        <p:spPr>
          <a:xfrm>
            <a:off x="4860000" y="1188000"/>
            <a:ext cx="3672000" cy="1980000"/>
          </a:xfrm>
          <a:prstGeom prst="rect">
            <a:avLst/>
          </a:prstGeom>
        </p:spPr>
      </p:pic>
    </p:spTree>
    <p:extLst>
      <p:ext uri="{BB962C8B-B14F-4D97-AF65-F5344CB8AC3E}">
        <p14:creationId xmlns:p14="http://schemas.microsoft.com/office/powerpoint/2010/main" val="404372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09862"/>
          </a:xfrm>
        </p:spPr>
        <p:txBody>
          <a:bodyPr/>
          <a:lstStyle/>
          <a:p>
            <a:pPr algn="ctr"/>
            <a:r>
              <a:rPr lang="en-GB" sz="3600" dirty="0"/>
              <a:t>The True King</a:t>
            </a:r>
          </a:p>
        </p:txBody>
      </p:sp>
      <p:sp>
        <p:nvSpPr>
          <p:cNvPr id="5" name="Rectangle 4"/>
          <p:cNvSpPr/>
          <p:nvPr/>
        </p:nvSpPr>
        <p:spPr>
          <a:xfrm>
            <a:off x="947224" y="1660278"/>
            <a:ext cx="3620011" cy="2361398"/>
          </a:xfrm>
          <a:prstGeom prst="rect">
            <a:avLst/>
          </a:prstGeom>
        </p:spPr>
        <p:txBody>
          <a:bodyPr wrap="square" lIns="0" tIns="72000" rIns="0" bIns="72000">
            <a:spAutoFit/>
          </a:bodyPr>
          <a:lstStyle/>
          <a:p>
            <a:pPr>
              <a:lnSpc>
                <a:spcPct val="100000"/>
              </a:lnSpc>
              <a:spcBef>
                <a:spcPct val="0"/>
              </a:spcBef>
              <a:buFontTx/>
              <a:buNone/>
            </a:pPr>
            <a:r>
              <a:rPr lang="en-GB" altLang="en-US" dirty="0">
                <a:cs typeface="Arial" panose="020B0604020202020204" pitchFamily="34" charset="0"/>
              </a:rPr>
              <a:t>As Jesus rode the donkey towards Jerusalem, people cut branches from the palm trees and placed them and their cloaks on the ground in front of him.</a:t>
            </a:r>
          </a:p>
          <a:p>
            <a:pPr>
              <a:lnSpc>
                <a:spcPct val="100000"/>
              </a:lnSpc>
              <a:spcBef>
                <a:spcPct val="0"/>
              </a:spcBef>
              <a:buFontTx/>
              <a:buNone/>
            </a:pPr>
            <a:endParaRPr lang="en-GB" altLang="en-US" dirty="0">
              <a:cs typeface="Arial" panose="020B0604020202020204" pitchFamily="34" charset="0"/>
            </a:endParaRPr>
          </a:p>
          <a:p>
            <a:pPr>
              <a:lnSpc>
                <a:spcPct val="100000"/>
              </a:lnSpc>
              <a:spcBef>
                <a:spcPct val="0"/>
              </a:spcBef>
              <a:buFontTx/>
              <a:buNone/>
            </a:pPr>
            <a:r>
              <a:rPr lang="en-GB" altLang="en-US" dirty="0">
                <a:cs typeface="Arial" panose="020B0604020202020204" pitchFamily="34" charset="0"/>
              </a:rPr>
              <a:t>They shouted, “Hosanna! Hosanna! Blessed is the King of Israel!”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67235" y="1688757"/>
            <a:ext cx="3731317" cy="4460788"/>
          </a:xfrm>
          <a:prstGeom prst="rect">
            <a:avLst/>
          </a:prstGeom>
        </p:spPr>
      </p:pic>
    </p:spTree>
    <p:extLst>
      <p:ext uri="{BB962C8B-B14F-4D97-AF65-F5344CB8AC3E}">
        <p14:creationId xmlns:p14="http://schemas.microsoft.com/office/powerpoint/2010/main" val="244548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09862"/>
          </a:xfrm>
        </p:spPr>
        <p:txBody>
          <a:bodyPr/>
          <a:lstStyle/>
          <a:p>
            <a:pPr algn="ctr"/>
            <a:r>
              <a:rPr lang="en-GB" sz="3600" dirty="0"/>
              <a:t>The True King</a:t>
            </a:r>
          </a:p>
        </p:txBody>
      </p:sp>
      <p:sp>
        <p:nvSpPr>
          <p:cNvPr id="5" name="Rectangle 4"/>
          <p:cNvSpPr/>
          <p:nvPr/>
        </p:nvSpPr>
        <p:spPr>
          <a:xfrm>
            <a:off x="4860325" y="1688757"/>
            <a:ext cx="3611646" cy="2638396"/>
          </a:xfrm>
          <a:prstGeom prst="rect">
            <a:avLst/>
          </a:prstGeom>
        </p:spPr>
        <p:txBody>
          <a:bodyPr wrap="square" lIns="0" tIns="72000" rIns="0" bIns="72000">
            <a:spAutoFit/>
          </a:bodyPr>
          <a:lstStyle/>
          <a:p>
            <a:pPr>
              <a:lnSpc>
                <a:spcPct val="100000"/>
              </a:lnSpc>
              <a:spcBef>
                <a:spcPct val="0"/>
              </a:spcBef>
              <a:buFontTx/>
              <a:buNone/>
            </a:pPr>
            <a:r>
              <a:rPr lang="en-GB" altLang="en-US" dirty="0">
                <a:cs typeface="Arial" panose="020B0604020202020204" pitchFamily="34" charset="0"/>
              </a:rPr>
              <a:t>When Jesus entered Jerusalem a large and excited crowd welcomed him and waved palm leaves. They shouted “Hosanna!” because they were so pleased to see him and believed his message.</a:t>
            </a:r>
          </a:p>
          <a:p>
            <a:pPr>
              <a:lnSpc>
                <a:spcPct val="100000"/>
              </a:lnSpc>
              <a:spcBef>
                <a:spcPct val="0"/>
              </a:spcBef>
              <a:buFontTx/>
              <a:buNone/>
            </a:pPr>
            <a:endParaRPr lang="en-GB" altLang="en-US" dirty="0">
              <a:cs typeface="Arial" panose="020B0604020202020204" pitchFamily="34" charset="0"/>
            </a:endParaRPr>
          </a:p>
          <a:p>
            <a:pPr>
              <a:lnSpc>
                <a:spcPct val="100000"/>
              </a:lnSpc>
              <a:spcBef>
                <a:spcPct val="0"/>
              </a:spcBef>
              <a:buFontTx/>
              <a:buNone/>
            </a:pPr>
            <a:r>
              <a:rPr lang="en-GB" altLang="en-US" dirty="0">
                <a:cs typeface="Arial" panose="020B0604020202020204" pitchFamily="34" charset="0"/>
              </a:rPr>
              <a:t>Jesus went to the Temple where he healed the blind and lame people.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5918" y="1688757"/>
            <a:ext cx="3731317" cy="446078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31214">
            <a:off x="4803357" y="6542199"/>
            <a:ext cx="1060818" cy="21142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410132">
            <a:off x="-1878418" y="4814297"/>
            <a:ext cx="989098" cy="211420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803431">
            <a:off x="9922547" y="4814297"/>
            <a:ext cx="1152506" cy="2114206"/>
          </a:xfrm>
          <a:prstGeom prst="rect">
            <a:avLst/>
          </a:prstGeom>
        </p:spPr>
      </p:pic>
    </p:spTree>
    <p:extLst>
      <p:ext uri="{BB962C8B-B14F-4D97-AF65-F5344CB8AC3E}">
        <p14:creationId xmlns:p14="http://schemas.microsoft.com/office/powerpoint/2010/main" val="357115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37" presetClass="path" presetSubtype="0" accel="50000" fill="hold" nodeType="withEffect">
                                  <p:stCondLst>
                                    <p:cond delay="0"/>
                                  </p:stCondLst>
                                  <p:childTnLst>
                                    <p:animMotion origin="layout" path="M -4.72222E-6 1.48148E-6 L 0.11112 -0.04421 C 0.13403 -0.05417 0.16858 -0.05949 0.20469 -0.05949 C 0.24619 -0.05949 0.27917 -0.05417 0.30226 -0.04421 L 0.41337 1.48148E-6 " pathEditMode="relative" rAng="0" ptsTypes="AAAAA">
                                      <p:cBhvr>
                                        <p:cTn id="13" dur="1300" fill="hold"/>
                                        <p:tgtEl>
                                          <p:spTgt spid="9"/>
                                        </p:tgtEl>
                                        <p:attrNameLst>
                                          <p:attrName>ppt_x</p:attrName>
                                          <p:attrName>ppt_y</p:attrName>
                                        </p:attrNameLst>
                                      </p:cBhvr>
                                      <p:rCtr x="20660" y="-2986"/>
                                    </p:animMotion>
                                  </p:childTnLst>
                                </p:cTn>
                              </p:par>
                              <p:par>
                                <p:cTn id="14" presetID="10" presetClass="entr" presetSubtype="0" fill="hold" nodeType="withEffect">
                                  <p:stCondLst>
                                    <p:cond delay="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100"/>
                                        <p:tgtEl>
                                          <p:spTgt spid="9"/>
                                        </p:tgtEl>
                                      </p:cBhvr>
                                    </p:animEffect>
                                  </p:childTnLst>
                                </p:cTn>
                              </p:par>
                              <p:par>
                                <p:cTn id="17" presetID="37" presetClass="path" presetSubtype="0" accel="50000" decel="50000" fill="hold" nodeType="withEffect">
                                  <p:stCondLst>
                                    <p:cond delay="200"/>
                                  </p:stCondLst>
                                  <p:childTnLst>
                                    <p:animMotion origin="layout" path="M -0.00208 -0.00139 L -0.0052 -0.09051 C -0.00538 -0.10903 -0.01076 -0.13379 -0.02048 -0.15625 C -0.03107 -0.18241 -0.04357 -0.20092 -0.0552 -0.21157 L -0.11041 -0.26296 " pathEditMode="relative" rAng="14460000" ptsTypes="AAAAA">
                                      <p:cBhvr>
                                        <p:cTn id="18" dur="1300" fill="hold"/>
                                        <p:tgtEl>
                                          <p:spTgt spid="8"/>
                                        </p:tgtEl>
                                        <p:attrNameLst>
                                          <p:attrName>ppt_x</p:attrName>
                                          <p:attrName>ppt_y</p:attrName>
                                        </p:attrNameLst>
                                      </p:cBhvr>
                                      <p:rCtr x="-3663" y="-14352"/>
                                    </p:animMotion>
                                  </p:childTnLst>
                                </p:cTn>
                              </p:par>
                              <p:par>
                                <p:cTn id="19" presetID="10" presetClass="entr" presetSubtype="0" fill="hold" nodeType="withEffect">
                                  <p:stCondLst>
                                    <p:cond delay="4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100"/>
                                        <p:tgtEl>
                                          <p:spTgt spid="8"/>
                                        </p:tgtEl>
                                      </p:cBhvr>
                                    </p:animEffect>
                                  </p:childTnLst>
                                </p:cTn>
                              </p:par>
                              <p:par>
                                <p:cTn id="22" presetID="37" presetClass="path" presetSubtype="0" accel="50000" fill="hold" nodeType="withEffect">
                                  <p:stCondLst>
                                    <p:cond delay="500"/>
                                  </p:stCondLst>
                                  <p:childTnLst>
                                    <p:animMotion origin="layout" path="M -2.77778E-7 1.48148E-6 L -0.13993 -0.02199 C -0.1691 -0.02708 -0.21285 -0.0294 -0.25851 -0.0294 C -0.31059 -0.0294 -0.35243 -0.02708 -0.38177 -0.02199 L -0.52101 1.48148E-6 " pathEditMode="relative" rAng="0" ptsTypes="AAAAA">
                                      <p:cBhvr>
                                        <p:cTn id="23" dur="1200" fill="hold"/>
                                        <p:tgtEl>
                                          <p:spTgt spid="10"/>
                                        </p:tgtEl>
                                        <p:attrNameLst>
                                          <p:attrName>ppt_x</p:attrName>
                                          <p:attrName>ppt_y</p:attrName>
                                        </p:attrNameLst>
                                      </p:cBhvr>
                                      <p:rCtr x="-26059" y="-1481"/>
                                    </p:animMotion>
                                  </p:childTnLst>
                                </p:cTn>
                              </p:par>
                              <p:par>
                                <p:cTn id="24" presetID="10" presetClass="entr" presetSubtype="0" fill="hold" nodeType="withEffect">
                                  <p:stCondLst>
                                    <p:cond delay="6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09862"/>
          </a:xfrm>
        </p:spPr>
        <p:txBody>
          <a:bodyPr/>
          <a:lstStyle/>
          <a:p>
            <a:pPr algn="ctr"/>
            <a:r>
              <a:rPr lang="en-GB" sz="3600" dirty="0"/>
              <a:t>The True King</a:t>
            </a:r>
          </a:p>
        </p:txBody>
      </p:sp>
      <p:sp>
        <p:nvSpPr>
          <p:cNvPr id="5" name="Rectangle 4"/>
          <p:cNvSpPr/>
          <p:nvPr/>
        </p:nvSpPr>
        <p:spPr>
          <a:xfrm>
            <a:off x="1037968" y="1515879"/>
            <a:ext cx="7367953" cy="699404"/>
          </a:xfrm>
          <a:prstGeom prst="rect">
            <a:avLst/>
          </a:prstGeom>
        </p:spPr>
        <p:txBody>
          <a:bodyPr wrap="square" lIns="0" tIns="72000" rIns="0" bIns="72000">
            <a:spAutoFit/>
          </a:bodyPr>
          <a:lstStyle/>
          <a:p>
            <a:pPr>
              <a:lnSpc>
                <a:spcPct val="100000"/>
              </a:lnSpc>
              <a:spcBef>
                <a:spcPct val="0"/>
              </a:spcBef>
              <a:buFontTx/>
              <a:buNone/>
            </a:pPr>
            <a:r>
              <a:rPr lang="en-GB" altLang="en-US" dirty="0">
                <a:cs typeface="Arial" panose="020B0604020202020204" pitchFamily="34" charset="0"/>
              </a:rPr>
              <a:t>The leaders in Jerusalem did not like Jesus. They saw how many people were following him and they were angry and jealous.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07605" y="2339029"/>
            <a:ext cx="1987880" cy="371166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057636" y="2356021"/>
            <a:ext cx="2282382" cy="3829712"/>
          </a:xfrm>
          <a:prstGeom prst="rect">
            <a:avLst/>
          </a:prstGeom>
        </p:spPr>
      </p:pic>
    </p:spTree>
    <p:extLst>
      <p:ext uri="{BB962C8B-B14F-4D97-AF65-F5344CB8AC3E}">
        <p14:creationId xmlns:p14="http://schemas.microsoft.com/office/powerpoint/2010/main" val="301257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209862"/>
          </a:xfrm>
        </p:spPr>
        <p:txBody>
          <a:bodyPr/>
          <a:lstStyle/>
          <a:p>
            <a:pPr algn="ctr"/>
            <a:r>
              <a:rPr lang="en-GB" sz="3600" dirty="0"/>
              <a:t>The True King</a:t>
            </a:r>
          </a:p>
        </p:txBody>
      </p:sp>
      <p:sp>
        <p:nvSpPr>
          <p:cNvPr id="5" name="Rectangle 4"/>
          <p:cNvSpPr/>
          <p:nvPr/>
        </p:nvSpPr>
        <p:spPr>
          <a:xfrm>
            <a:off x="1037968" y="1688757"/>
            <a:ext cx="7367953" cy="1530401"/>
          </a:xfrm>
          <a:prstGeom prst="rect">
            <a:avLst/>
          </a:prstGeom>
        </p:spPr>
        <p:txBody>
          <a:bodyPr wrap="square" lIns="0" tIns="72000" rIns="0" bIns="72000">
            <a:spAutoFit/>
          </a:bodyPr>
          <a:lstStyle/>
          <a:p>
            <a:pPr>
              <a:lnSpc>
                <a:spcPct val="100000"/>
              </a:lnSpc>
              <a:spcBef>
                <a:spcPct val="0"/>
              </a:spcBef>
            </a:pPr>
            <a:r>
              <a:rPr lang="en-GB" altLang="en-US" dirty="0">
                <a:cs typeface="Arial" panose="020B0604020202020204" pitchFamily="34" charset="0"/>
              </a:rPr>
              <a:t>Jesus understood that this was part of God’s plan and it would be his last trip into Jerusalem.</a:t>
            </a:r>
          </a:p>
          <a:p>
            <a:pPr>
              <a:lnSpc>
                <a:spcPct val="100000"/>
              </a:lnSpc>
              <a:spcBef>
                <a:spcPct val="0"/>
              </a:spcBef>
            </a:pPr>
            <a:endParaRPr lang="en-GB" altLang="en-US" dirty="0">
              <a:cs typeface="Arial" panose="020B0604020202020204" pitchFamily="34" charset="0"/>
            </a:endParaRPr>
          </a:p>
          <a:p>
            <a:pPr>
              <a:lnSpc>
                <a:spcPct val="100000"/>
              </a:lnSpc>
              <a:spcBef>
                <a:spcPct val="0"/>
              </a:spcBef>
            </a:pPr>
            <a:r>
              <a:rPr lang="en-GB" altLang="en-US" dirty="0">
                <a:cs typeface="Arial" panose="020B0604020202020204" pitchFamily="34" charset="0"/>
              </a:rPr>
              <a:t>People laid down palms in front of him as a sign that they believed his message and that he was King.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001879">
            <a:off x="1825417" y="2950439"/>
            <a:ext cx="2051224" cy="341195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598121" flipH="1">
            <a:off x="5226837" y="2950438"/>
            <a:ext cx="2051224" cy="3411958"/>
          </a:xfrm>
          <a:prstGeom prst="rect">
            <a:avLst/>
          </a:prstGeom>
        </p:spPr>
      </p:pic>
    </p:spTree>
    <p:extLst>
      <p:ext uri="{BB962C8B-B14F-4D97-AF65-F5344CB8AC3E}">
        <p14:creationId xmlns:p14="http://schemas.microsoft.com/office/powerpoint/2010/main" val="66565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48</TotalTime>
  <Words>362</Words>
  <Application>Microsoft Office PowerPoint</Application>
  <PresentationFormat>On-screen Show (4:3)</PresentationFormat>
  <Paragraphs>27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Twinkl SemiBold</vt:lpstr>
      <vt:lpstr>Calibri</vt:lpstr>
      <vt:lpstr>Arial</vt:lpstr>
      <vt:lpstr>Twinkl</vt:lpstr>
      <vt:lpstr>Sassoon Infant Rg</vt:lpstr>
      <vt:lpstr>Office Theme</vt:lpstr>
      <vt:lpstr>PowerPoint Presentation</vt:lpstr>
      <vt:lpstr>Why Is Palm Sunday Important to People Who Follow the Christian Faith?</vt:lpstr>
      <vt:lpstr>The True King</vt:lpstr>
      <vt:lpstr>The True King</vt:lpstr>
      <vt:lpstr>The True King</vt:lpstr>
      <vt:lpstr>The True King</vt:lpstr>
      <vt:lpstr>The True 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Alice Edlin</cp:lastModifiedBy>
  <cp:revision>5</cp:revision>
  <dcterms:created xsi:type="dcterms:W3CDTF">2017-03-21T09:59:39Z</dcterms:created>
  <dcterms:modified xsi:type="dcterms:W3CDTF">2022-03-17T14:00:55Z</dcterms:modified>
</cp:coreProperties>
</file>