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86"/>
    <a:srgbClr val="DE1E5A"/>
    <a:srgbClr val="BC0105"/>
    <a:srgbClr val="24B7BC"/>
    <a:srgbClr val="18A0DB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1944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1st-2nd-class-maths/reading-comprehension-worksheets-roi-resources-1st-2nd-class-maths-shape-and-space/reading-comprehension-worksheets-roi-resources-1st-2nd-class-maths-shape-and-space-symmetry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1st-2nd-class-maths/reading-comprehension-worksheets-roi-resources-1st-2nd-class-maths-shape-and-space/reading-comprehension-worksheets-roi-resources-1st-2nd-class-maths-shape-and-space-symmetr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45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6493268" y="5774075"/>
            <a:ext cx="2204554" cy="640995"/>
          </a:xfrm>
          <a:prstGeom prst="round2DiagRect">
            <a:avLst>
              <a:gd name="adj1" fmla="val 18599"/>
              <a:gd name="adj2" fmla="val 12400"/>
            </a:avLst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</a:t>
            </a:r>
          </a:p>
        </p:txBody>
      </p:sp>
      <p:pic>
        <p:nvPicPr>
          <p:cNvPr id="2" name="13 Slide 13 Symmetry  " descr="13 Slide 13 Symmetry  ">
            <a:hlinkClick r:id="" action="ppaction://media"/>
            <a:extLst>
              <a:ext uri="{FF2B5EF4-FFF2-40B4-BE49-F238E27FC236}">
                <a16:creationId xmlns:a16="http://schemas.microsoft.com/office/drawing/2014/main" id="{FEB6B1D7-F916-DB44-8BE2-3F29ED58D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50976" y="539865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9F6F5-205E-894D-B469-301DDC7E1727}"/>
              </a:ext>
            </a:extLst>
          </p:cNvPr>
          <p:cNvSpPr txBox="1"/>
          <p:nvPr/>
        </p:nvSpPr>
        <p:spPr>
          <a:xfrm>
            <a:off x="2431315" y="2463068"/>
            <a:ext cx="428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BC0105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2607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79974-1270-4843-8D56-7C5116A9925A}"/>
              </a:ext>
            </a:extLst>
          </p:cNvPr>
          <p:cNvSpPr txBox="1"/>
          <p:nvPr/>
        </p:nvSpPr>
        <p:spPr>
          <a:xfrm>
            <a:off x="3359651" y="860537"/>
            <a:ext cx="27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36655F1-AAE1-7649-9B2E-70A00FE52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0" y="1974770"/>
            <a:ext cx="3043441" cy="2908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CCF3E8-EDF7-6844-BBA7-01A218895A45}"/>
              </a:ext>
            </a:extLst>
          </p:cNvPr>
          <p:cNvSpPr/>
          <p:nvPr/>
        </p:nvSpPr>
        <p:spPr>
          <a:xfrm>
            <a:off x="1712781" y="2968233"/>
            <a:ext cx="1646870" cy="1646870"/>
          </a:xfrm>
          <a:prstGeom prst="rect">
            <a:avLst/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F9EB05-EDC9-454B-899C-D34C5D117B69}"/>
              </a:ext>
            </a:extLst>
          </p:cNvPr>
          <p:cNvCxnSpPr/>
          <p:nvPr/>
        </p:nvCxnSpPr>
        <p:spPr>
          <a:xfrm>
            <a:off x="2536216" y="2242898"/>
            <a:ext cx="0" cy="29250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894B6E-9D37-A041-968A-D407A8CDB0FB}"/>
              </a:ext>
            </a:extLst>
          </p:cNvPr>
          <p:cNvCxnSpPr>
            <a:cxnSpLocks/>
          </p:cNvCxnSpPr>
          <p:nvPr/>
        </p:nvCxnSpPr>
        <p:spPr>
          <a:xfrm>
            <a:off x="1257082" y="3791668"/>
            <a:ext cx="266100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D29868-0457-4F4D-96D5-F79DDC7348E8}"/>
              </a:ext>
            </a:extLst>
          </p:cNvPr>
          <p:cNvCxnSpPr>
            <a:cxnSpLocks/>
          </p:cNvCxnSpPr>
          <p:nvPr/>
        </p:nvCxnSpPr>
        <p:spPr>
          <a:xfrm>
            <a:off x="1257082" y="2517169"/>
            <a:ext cx="2523808" cy="24863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D3A7E7-F0D4-ED44-B8AB-A9E86BBC383C}"/>
              </a:ext>
            </a:extLst>
          </p:cNvPr>
          <p:cNvCxnSpPr>
            <a:cxnSpLocks/>
          </p:cNvCxnSpPr>
          <p:nvPr/>
        </p:nvCxnSpPr>
        <p:spPr>
          <a:xfrm flipH="1">
            <a:off x="1150707" y="2702103"/>
            <a:ext cx="2465796" cy="246579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4 Slide 14 Symmetry" descr="14 Slide 14 Symmetry">
            <a:hlinkClick r:id="" action="ppaction://media"/>
            <a:extLst>
              <a:ext uri="{FF2B5EF4-FFF2-40B4-BE49-F238E27FC236}">
                <a16:creationId xmlns:a16="http://schemas.microsoft.com/office/drawing/2014/main" id="{8A80BFE2-318B-BB43-913E-307869D34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3854" y="477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4761186" y="427524"/>
            <a:ext cx="3936635" cy="1123873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Which shape has just 2 lines of symmetry?</a:t>
            </a:r>
          </a:p>
        </p:txBody>
      </p:sp>
      <p:pic>
        <p:nvPicPr>
          <p:cNvPr id="6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14DAA3-207A-A149-A257-AC10FC97C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173" y="-263996"/>
            <a:ext cx="3525163" cy="2488351"/>
          </a:xfrm>
          <a:prstGeom prst="rect">
            <a:avLst/>
          </a:prstGeom>
        </p:spPr>
      </p:pic>
      <p:sp>
        <p:nvSpPr>
          <p:cNvPr id="2" name="A">
            <a:hlinkClick r:id="rId5" action="ppaction://hlinksldjump"/>
            <a:extLst>
              <a:ext uri="{FF2B5EF4-FFF2-40B4-BE49-F238E27FC236}">
                <a16:creationId xmlns:a16="http://schemas.microsoft.com/office/drawing/2014/main" id="{EDA5A88D-D5F8-984B-B9CA-43DF75728DBF}"/>
              </a:ext>
            </a:extLst>
          </p:cNvPr>
          <p:cNvSpPr/>
          <p:nvPr/>
        </p:nvSpPr>
        <p:spPr>
          <a:xfrm>
            <a:off x="775699" y="201373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A: </a:t>
            </a:r>
            <a:r>
              <a:rPr lang="en-US" dirty="0"/>
              <a:t>A rectangle</a:t>
            </a:r>
          </a:p>
        </p:txBody>
      </p:sp>
      <p:sp>
        <p:nvSpPr>
          <p:cNvPr id="10" name="B">
            <a:hlinkClick r:id="rId6" action="ppaction://hlinksldjump"/>
            <a:extLst>
              <a:ext uri="{FF2B5EF4-FFF2-40B4-BE49-F238E27FC236}">
                <a16:creationId xmlns:a16="http://schemas.microsoft.com/office/drawing/2014/main" id="{4C88B37E-C474-2345-8AA4-D252266736DB}"/>
              </a:ext>
            </a:extLst>
          </p:cNvPr>
          <p:cNvSpPr/>
          <p:nvPr/>
        </p:nvSpPr>
        <p:spPr>
          <a:xfrm>
            <a:off x="775699" y="3323690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B: </a:t>
            </a:r>
            <a:r>
              <a:rPr lang="en-US" dirty="0"/>
              <a:t>A circle</a:t>
            </a:r>
          </a:p>
        </p:txBody>
      </p:sp>
      <p:sp>
        <p:nvSpPr>
          <p:cNvPr id="12" name="C">
            <a:hlinkClick r:id="rId6" action="ppaction://hlinksldjump"/>
            <a:extLst>
              <a:ext uri="{FF2B5EF4-FFF2-40B4-BE49-F238E27FC236}">
                <a16:creationId xmlns:a16="http://schemas.microsoft.com/office/drawing/2014/main" id="{59BE2210-1B94-794E-A3CF-AC1153D713CB}"/>
              </a:ext>
            </a:extLst>
          </p:cNvPr>
          <p:cNvSpPr/>
          <p:nvPr/>
        </p:nvSpPr>
        <p:spPr>
          <a:xfrm>
            <a:off x="775699" y="463364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C: </a:t>
            </a:r>
            <a:r>
              <a:rPr lang="en-US" dirty="0"/>
              <a:t>An equilateral triangle</a:t>
            </a:r>
          </a:p>
        </p:txBody>
      </p:sp>
      <p:pic>
        <p:nvPicPr>
          <p:cNvPr id="3" name="15 Slide 15 Symmetry " descr="15 Slide 15 Symmetry ">
            <a:hlinkClick r:id="" action="ppaction://media"/>
            <a:extLst>
              <a:ext uri="{FF2B5EF4-FFF2-40B4-BE49-F238E27FC236}">
                <a16:creationId xmlns:a16="http://schemas.microsoft.com/office/drawing/2014/main" id="{FDBDD913-4357-3445-A19D-2DBB2F6E4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5573" y="2835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707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6493268" y="5774075"/>
            <a:ext cx="2204554" cy="640995"/>
          </a:xfrm>
          <a:prstGeom prst="round2DiagRect">
            <a:avLst>
              <a:gd name="adj1" fmla="val 18599"/>
              <a:gd name="adj2" fmla="val 12400"/>
            </a:avLst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</a:t>
            </a:r>
          </a:p>
        </p:txBody>
      </p:sp>
      <p:pic>
        <p:nvPicPr>
          <p:cNvPr id="2" name="16 Slide 16 Symmetry  " descr="16 Slide 16 Symmetry  ">
            <a:hlinkClick r:id="" action="ppaction://media"/>
            <a:extLst>
              <a:ext uri="{FF2B5EF4-FFF2-40B4-BE49-F238E27FC236}">
                <a16:creationId xmlns:a16="http://schemas.microsoft.com/office/drawing/2014/main" id="{24743CC7-91AC-7342-909E-108151B76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88519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91425-C516-144B-BB32-C11ACEF0540C}"/>
              </a:ext>
            </a:extLst>
          </p:cNvPr>
          <p:cNvSpPr txBox="1"/>
          <p:nvPr/>
        </p:nvSpPr>
        <p:spPr>
          <a:xfrm>
            <a:off x="2431315" y="2463068"/>
            <a:ext cx="428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BC0105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40477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79974-1270-4843-8D56-7C5116A9925A}"/>
              </a:ext>
            </a:extLst>
          </p:cNvPr>
          <p:cNvSpPr txBox="1"/>
          <p:nvPr/>
        </p:nvSpPr>
        <p:spPr>
          <a:xfrm>
            <a:off x="3359651" y="860537"/>
            <a:ext cx="27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36655F1-AAE1-7649-9B2E-70A00FE52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0" y="1974770"/>
            <a:ext cx="3043441" cy="2908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CCF3E8-EDF7-6844-BBA7-01A218895A45}"/>
              </a:ext>
            </a:extLst>
          </p:cNvPr>
          <p:cNvSpPr/>
          <p:nvPr/>
        </p:nvSpPr>
        <p:spPr>
          <a:xfrm>
            <a:off x="1221123" y="3143891"/>
            <a:ext cx="2630185" cy="1471211"/>
          </a:xfrm>
          <a:prstGeom prst="rect">
            <a:avLst/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F9EB05-EDC9-454B-899C-D34C5D117B69}"/>
              </a:ext>
            </a:extLst>
          </p:cNvPr>
          <p:cNvCxnSpPr>
            <a:cxnSpLocks/>
          </p:cNvCxnSpPr>
          <p:nvPr/>
        </p:nvCxnSpPr>
        <p:spPr>
          <a:xfrm>
            <a:off x="2536215" y="2416994"/>
            <a:ext cx="0" cy="29250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7 Slide 17 Symmetry " descr="17 Slide 17 Symmetry ">
            <a:hlinkClick r:id="" action="ppaction://media"/>
            <a:extLst>
              <a:ext uri="{FF2B5EF4-FFF2-40B4-BE49-F238E27FC236}">
                <a16:creationId xmlns:a16="http://schemas.microsoft.com/office/drawing/2014/main" id="{C5892316-E428-6F47-A336-EF9D9CC01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1936" y="309563"/>
            <a:ext cx="812800" cy="812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00DD18-C75A-7C46-9DB8-AA27341D7ADE}"/>
              </a:ext>
            </a:extLst>
          </p:cNvPr>
          <p:cNvCxnSpPr>
            <a:cxnSpLocks/>
          </p:cNvCxnSpPr>
          <p:nvPr/>
        </p:nvCxnSpPr>
        <p:spPr>
          <a:xfrm>
            <a:off x="982211" y="3928265"/>
            <a:ext cx="316992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5219272" y="427525"/>
            <a:ext cx="3478549" cy="1027416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Which of these statements is false?</a:t>
            </a:r>
          </a:p>
        </p:txBody>
      </p:sp>
      <p:pic>
        <p:nvPicPr>
          <p:cNvPr id="6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14DAA3-207A-A149-A257-AC10FC97C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3" y="-245453"/>
            <a:ext cx="3525163" cy="2488351"/>
          </a:xfrm>
          <a:prstGeom prst="rect">
            <a:avLst/>
          </a:prstGeom>
        </p:spPr>
      </p:pic>
      <p:sp>
        <p:nvSpPr>
          <p:cNvPr id="2" name="A">
            <a:hlinkClick r:id="rId5" action="ppaction://hlinksldjump"/>
            <a:extLst>
              <a:ext uri="{FF2B5EF4-FFF2-40B4-BE49-F238E27FC236}">
                <a16:creationId xmlns:a16="http://schemas.microsoft.com/office/drawing/2014/main" id="{EDA5A88D-D5F8-984B-B9CA-43DF75728DBF}"/>
              </a:ext>
            </a:extLst>
          </p:cNvPr>
          <p:cNvSpPr/>
          <p:nvPr/>
        </p:nvSpPr>
        <p:spPr>
          <a:xfrm>
            <a:off x="775699" y="201373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A: </a:t>
            </a:r>
            <a:r>
              <a:rPr lang="en-US" dirty="0"/>
              <a:t>A rectangle has 4 lines of symmetry</a:t>
            </a:r>
          </a:p>
        </p:txBody>
      </p:sp>
      <p:sp>
        <p:nvSpPr>
          <p:cNvPr id="10" name="B">
            <a:hlinkClick r:id="rId6" action="ppaction://hlinksldjump"/>
            <a:extLst>
              <a:ext uri="{FF2B5EF4-FFF2-40B4-BE49-F238E27FC236}">
                <a16:creationId xmlns:a16="http://schemas.microsoft.com/office/drawing/2014/main" id="{4C88B37E-C474-2345-8AA4-D252266736DB}"/>
              </a:ext>
            </a:extLst>
          </p:cNvPr>
          <p:cNvSpPr/>
          <p:nvPr/>
        </p:nvSpPr>
        <p:spPr>
          <a:xfrm>
            <a:off x="775699" y="3323690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B: </a:t>
            </a:r>
            <a:r>
              <a:rPr lang="en-US" dirty="0"/>
              <a:t>An isosceles triangle has one line of symmetry</a:t>
            </a:r>
          </a:p>
        </p:txBody>
      </p:sp>
      <p:sp>
        <p:nvSpPr>
          <p:cNvPr id="12" name="C">
            <a:hlinkClick r:id="rId6" action="ppaction://hlinksldjump"/>
            <a:extLst>
              <a:ext uri="{FF2B5EF4-FFF2-40B4-BE49-F238E27FC236}">
                <a16:creationId xmlns:a16="http://schemas.microsoft.com/office/drawing/2014/main" id="{59BE2210-1B94-794E-A3CF-AC1153D713CB}"/>
              </a:ext>
            </a:extLst>
          </p:cNvPr>
          <p:cNvSpPr/>
          <p:nvPr/>
        </p:nvSpPr>
        <p:spPr>
          <a:xfrm>
            <a:off x="775699" y="463364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C: </a:t>
            </a:r>
            <a:r>
              <a:rPr lang="en-US" dirty="0"/>
              <a:t>A square has 4 lines of symmetry</a:t>
            </a:r>
          </a:p>
        </p:txBody>
      </p:sp>
      <p:pic>
        <p:nvPicPr>
          <p:cNvPr id="3" name="18 Slide 18 Symmetry" descr="18 Slide 18 Symmetry">
            <a:hlinkClick r:id="" action="ppaction://media"/>
            <a:extLst>
              <a:ext uri="{FF2B5EF4-FFF2-40B4-BE49-F238E27FC236}">
                <a16:creationId xmlns:a16="http://schemas.microsoft.com/office/drawing/2014/main" id="{C1A6F5D3-D61B-8448-A419-C10177923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2800" y="427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145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6493268" y="5774075"/>
            <a:ext cx="2204554" cy="640995"/>
          </a:xfrm>
          <a:prstGeom prst="round2DiagRect">
            <a:avLst>
              <a:gd name="adj1" fmla="val 18599"/>
              <a:gd name="adj2" fmla="val 12400"/>
            </a:avLst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</a:t>
            </a:r>
          </a:p>
        </p:txBody>
      </p:sp>
      <p:pic>
        <p:nvPicPr>
          <p:cNvPr id="2" name="19 Slide 19 Symmetry  " descr="19 Slide 19 Symmetry  ">
            <a:hlinkClick r:id="" action="ppaction://media"/>
            <a:extLst>
              <a:ext uri="{FF2B5EF4-FFF2-40B4-BE49-F238E27FC236}">
                <a16:creationId xmlns:a16="http://schemas.microsoft.com/office/drawing/2014/main" id="{3A2BAC6F-29C3-DD4A-A645-F319BF8B4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0348" y="88519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9BB3E-0B4A-AA48-8600-5489F5195FE6}"/>
              </a:ext>
            </a:extLst>
          </p:cNvPr>
          <p:cNvSpPr txBox="1"/>
          <p:nvPr/>
        </p:nvSpPr>
        <p:spPr>
          <a:xfrm>
            <a:off x="2431315" y="2463068"/>
            <a:ext cx="428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BC0105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5310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79974-1270-4843-8D56-7C5116A9925A}"/>
              </a:ext>
            </a:extLst>
          </p:cNvPr>
          <p:cNvSpPr txBox="1"/>
          <p:nvPr/>
        </p:nvSpPr>
        <p:spPr>
          <a:xfrm>
            <a:off x="3359651" y="860537"/>
            <a:ext cx="27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36655F1-AAE1-7649-9B2E-70A00FE52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01" y="1974770"/>
            <a:ext cx="3043441" cy="2908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43CD6E-37F6-B94B-8C0A-2E7360304358}"/>
              </a:ext>
            </a:extLst>
          </p:cNvPr>
          <p:cNvSpPr/>
          <p:nvPr/>
        </p:nvSpPr>
        <p:spPr>
          <a:xfrm>
            <a:off x="1186665" y="3143891"/>
            <a:ext cx="2630185" cy="1471211"/>
          </a:xfrm>
          <a:prstGeom prst="rect">
            <a:avLst/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140104-DC80-134A-A271-66D095785F26}"/>
              </a:ext>
            </a:extLst>
          </p:cNvPr>
          <p:cNvCxnSpPr>
            <a:cxnSpLocks/>
          </p:cNvCxnSpPr>
          <p:nvPr/>
        </p:nvCxnSpPr>
        <p:spPr>
          <a:xfrm>
            <a:off x="2501757" y="2416994"/>
            <a:ext cx="0" cy="29250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E48A5D-B327-BD43-9518-635435CFF141}"/>
              </a:ext>
            </a:extLst>
          </p:cNvPr>
          <p:cNvCxnSpPr>
            <a:cxnSpLocks/>
          </p:cNvCxnSpPr>
          <p:nvPr/>
        </p:nvCxnSpPr>
        <p:spPr>
          <a:xfrm flipH="1">
            <a:off x="873304" y="3951415"/>
            <a:ext cx="317471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20 Slide 20 Symmetry " descr="20 Slide 20 Symmetry ">
            <a:hlinkClick r:id="" action="ppaction://media"/>
            <a:extLst>
              <a:ext uri="{FF2B5EF4-FFF2-40B4-BE49-F238E27FC236}">
                <a16:creationId xmlns:a16="http://schemas.microsoft.com/office/drawing/2014/main" id="{1A4BD2BD-9613-D14A-9320-A8101CB93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511" y="6143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2995480" y="427525"/>
            <a:ext cx="5702341" cy="994306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Which shape has an infinite amount of lines of symmetry?</a:t>
            </a:r>
          </a:p>
        </p:txBody>
      </p:sp>
      <p:pic>
        <p:nvPicPr>
          <p:cNvPr id="6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14DAA3-207A-A149-A257-AC10FC97C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3" y="-245453"/>
            <a:ext cx="3525163" cy="2488351"/>
          </a:xfrm>
          <a:prstGeom prst="rect">
            <a:avLst/>
          </a:prstGeom>
        </p:spPr>
      </p:pic>
      <p:sp>
        <p:nvSpPr>
          <p:cNvPr id="2" name="A">
            <a:hlinkClick r:id="rId5" action="ppaction://hlinksldjump"/>
            <a:extLst>
              <a:ext uri="{FF2B5EF4-FFF2-40B4-BE49-F238E27FC236}">
                <a16:creationId xmlns:a16="http://schemas.microsoft.com/office/drawing/2014/main" id="{EDA5A88D-D5F8-984B-B9CA-43DF75728DBF}"/>
              </a:ext>
            </a:extLst>
          </p:cNvPr>
          <p:cNvSpPr/>
          <p:nvPr/>
        </p:nvSpPr>
        <p:spPr>
          <a:xfrm>
            <a:off x="775699" y="201373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A: </a:t>
            </a:r>
            <a:r>
              <a:rPr lang="en-US" dirty="0"/>
              <a:t>A circle</a:t>
            </a:r>
          </a:p>
        </p:txBody>
      </p:sp>
      <p:sp>
        <p:nvSpPr>
          <p:cNvPr id="10" name="B">
            <a:hlinkClick r:id="rId6" action="ppaction://hlinksldjump"/>
            <a:extLst>
              <a:ext uri="{FF2B5EF4-FFF2-40B4-BE49-F238E27FC236}">
                <a16:creationId xmlns:a16="http://schemas.microsoft.com/office/drawing/2014/main" id="{4C88B37E-C474-2345-8AA4-D252266736DB}"/>
              </a:ext>
            </a:extLst>
          </p:cNvPr>
          <p:cNvSpPr/>
          <p:nvPr/>
        </p:nvSpPr>
        <p:spPr>
          <a:xfrm>
            <a:off x="775699" y="3323690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B: </a:t>
            </a:r>
            <a:r>
              <a:rPr lang="en-US" dirty="0"/>
              <a:t>A rectangle</a:t>
            </a:r>
          </a:p>
        </p:txBody>
      </p:sp>
      <p:sp>
        <p:nvSpPr>
          <p:cNvPr id="12" name="C">
            <a:hlinkClick r:id="rId6" action="ppaction://hlinksldjump"/>
            <a:extLst>
              <a:ext uri="{FF2B5EF4-FFF2-40B4-BE49-F238E27FC236}">
                <a16:creationId xmlns:a16="http://schemas.microsoft.com/office/drawing/2014/main" id="{59BE2210-1B94-794E-A3CF-AC1153D713CB}"/>
              </a:ext>
            </a:extLst>
          </p:cNvPr>
          <p:cNvSpPr/>
          <p:nvPr/>
        </p:nvSpPr>
        <p:spPr>
          <a:xfrm>
            <a:off x="775699" y="463364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C: </a:t>
            </a:r>
            <a:r>
              <a:rPr lang="en-US" dirty="0"/>
              <a:t>A scalene triangle</a:t>
            </a:r>
          </a:p>
        </p:txBody>
      </p:sp>
      <p:pic>
        <p:nvPicPr>
          <p:cNvPr id="3" name="21 Slide 21 Symmetry" descr="21 Slide 21 Symmetry">
            <a:hlinkClick r:id="" action="ppaction://media"/>
            <a:extLst>
              <a:ext uri="{FF2B5EF4-FFF2-40B4-BE49-F238E27FC236}">
                <a16:creationId xmlns:a16="http://schemas.microsoft.com/office/drawing/2014/main" id="{0FDD21BD-FF60-1E4F-BD7F-7CA66B4EB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36083" y="223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404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6493268" y="5774075"/>
            <a:ext cx="2204554" cy="640995"/>
          </a:xfrm>
          <a:prstGeom prst="round2DiagRect">
            <a:avLst>
              <a:gd name="adj1" fmla="val 18599"/>
              <a:gd name="adj2" fmla="val 12400"/>
            </a:avLst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</a:t>
            </a:r>
          </a:p>
        </p:txBody>
      </p:sp>
      <p:pic>
        <p:nvPicPr>
          <p:cNvPr id="2" name="22 Slide 22 Symmetry  " descr="22 Slide 22 Symmetry  ">
            <a:hlinkClick r:id="" action="ppaction://media"/>
            <a:extLst>
              <a:ext uri="{FF2B5EF4-FFF2-40B4-BE49-F238E27FC236}">
                <a16:creationId xmlns:a16="http://schemas.microsoft.com/office/drawing/2014/main" id="{87A7CE78-968E-3046-B73D-C27A7F7E7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9744" y="0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A33DC2-D271-1341-806A-6CA7EA87007B}"/>
              </a:ext>
            </a:extLst>
          </p:cNvPr>
          <p:cNvSpPr txBox="1"/>
          <p:nvPr/>
        </p:nvSpPr>
        <p:spPr>
          <a:xfrm>
            <a:off x="2431315" y="2463068"/>
            <a:ext cx="428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BC0105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41468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5219272" y="427525"/>
            <a:ext cx="3478549" cy="994306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What is symmetry?</a:t>
            </a:r>
          </a:p>
        </p:txBody>
      </p:sp>
      <p:pic>
        <p:nvPicPr>
          <p:cNvPr id="6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14DAA3-207A-A149-A257-AC10FC97C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3" y="-245453"/>
            <a:ext cx="3525163" cy="24883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0AF5B9-FE2F-3C49-8C74-D235BC82BB82}"/>
              </a:ext>
            </a:extLst>
          </p:cNvPr>
          <p:cNvSpPr/>
          <p:nvPr/>
        </p:nvSpPr>
        <p:spPr>
          <a:xfrm>
            <a:off x="1551397" y="1951672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Symmetry is where one half of the image is the exact</a:t>
            </a:r>
            <a:br>
              <a:rPr lang="en-US" dirty="0"/>
            </a:br>
            <a:r>
              <a:rPr lang="en-US" dirty="0"/>
              <a:t>same as the other half.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could fold the image and both halves would be the</a:t>
            </a:r>
            <a:br>
              <a:rPr lang="en-US" dirty="0"/>
            </a:br>
            <a:r>
              <a:rPr lang="en-US" dirty="0"/>
              <a:t>exact same.</a:t>
            </a: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DB8EB15A-A97B-D04C-B1A0-5D20F00B0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" y="3777472"/>
            <a:ext cx="2003607" cy="1928203"/>
          </a:xfrm>
          <a:prstGeom prst="rect">
            <a:avLst/>
          </a:prstGeom>
        </p:spPr>
      </p:pic>
      <p:pic>
        <p:nvPicPr>
          <p:cNvPr id="2" name="2 Slide 2 Symmetry" descr="2 Slide 2 Symmetry">
            <a:hlinkClick r:id="" action="ppaction://media"/>
            <a:extLst>
              <a:ext uri="{FF2B5EF4-FFF2-40B4-BE49-F238E27FC236}">
                <a16:creationId xmlns:a16="http://schemas.microsoft.com/office/drawing/2014/main" id="{378CFDBC-4620-E948-AFBB-AF240535C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5553" y="802972"/>
            <a:ext cx="812800" cy="812800"/>
          </a:xfrm>
          <a:prstGeom prst="rect">
            <a:avLst/>
          </a:prstGeom>
        </p:spPr>
      </p:pic>
      <p:pic>
        <p:nvPicPr>
          <p:cNvPr id="5" name="Picture 4" descr="A picture containing dark, sitting, large&#10;&#10;Description automatically generated">
            <a:extLst>
              <a:ext uri="{FF2B5EF4-FFF2-40B4-BE49-F238E27FC236}">
                <a16:creationId xmlns:a16="http://schemas.microsoft.com/office/drawing/2014/main" id="{FF36C356-5E4A-3A49-807D-121E7A296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53" y="3429000"/>
            <a:ext cx="4158310" cy="2907436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BA097680-9970-F949-B04F-89DB671744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8" y="3867237"/>
            <a:ext cx="2445537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108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2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79974-1270-4843-8D56-7C5116A9925A}"/>
              </a:ext>
            </a:extLst>
          </p:cNvPr>
          <p:cNvSpPr txBox="1"/>
          <p:nvPr/>
        </p:nvSpPr>
        <p:spPr>
          <a:xfrm>
            <a:off x="3359651" y="860537"/>
            <a:ext cx="27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36655F1-AAE1-7649-9B2E-70A00FE52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0" y="1974770"/>
            <a:ext cx="3043441" cy="29084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55A6221-15CC-124F-828B-FC346391D7C9}"/>
              </a:ext>
            </a:extLst>
          </p:cNvPr>
          <p:cNvSpPr/>
          <p:nvPr/>
        </p:nvSpPr>
        <p:spPr>
          <a:xfrm>
            <a:off x="1489753" y="2890044"/>
            <a:ext cx="1993186" cy="1993186"/>
          </a:xfrm>
          <a:prstGeom prst="ellipse">
            <a:avLst/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23 Slide 23 Symmetry" descr="23 Slide 23 Symmetry">
            <a:hlinkClick r:id="" action="ppaction://media"/>
            <a:extLst>
              <a:ext uri="{FF2B5EF4-FFF2-40B4-BE49-F238E27FC236}">
                <a16:creationId xmlns:a16="http://schemas.microsoft.com/office/drawing/2014/main" id="{4F209EAB-E91B-E745-9F00-FE44A413B2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99744" y="1982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ark, sitting, open, light&#10;&#10;Description automatically generated">
            <a:extLst>
              <a:ext uri="{FF2B5EF4-FFF2-40B4-BE49-F238E27FC236}">
                <a16:creationId xmlns:a16="http://schemas.microsoft.com/office/drawing/2014/main" id="{DF9F689E-3C8C-204C-8559-E7254DED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5655"/>
            <a:ext cx="4417951" cy="3722532"/>
          </a:xfrm>
          <a:prstGeom prst="rect">
            <a:avLst/>
          </a:prstGeom>
        </p:spPr>
      </p:pic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5219272" y="427525"/>
            <a:ext cx="3478549" cy="994306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Symmetry in </a:t>
            </a:r>
            <a:br>
              <a:rPr lang="en-US" sz="2800" b="1" dirty="0"/>
            </a:br>
            <a:r>
              <a:rPr lang="en-US" sz="2800" b="1" dirty="0"/>
              <a:t>the Environment</a:t>
            </a:r>
          </a:p>
        </p:txBody>
      </p:sp>
      <p:pic>
        <p:nvPicPr>
          <p:cNvPr id="6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14DAA3-207A-A149-A257-AC10FC97C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3" y="20788"/>
            <a:ext cx="3525163" cy="24883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0AF5B9-FE2F-3C49-8C74-D235BC82BB82}"/>
              </a:ext>
            </a:extLst>
          </p:cNvPr>
          <p:cNvSpPr/>
          <p:nvPr/>
        </p:nvSpPr>
        <p:spPr>
          <a:xfrm>
            <a:off x="871429" y="2383186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see symmetry all around us.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see symmetry in nature,</a:t>
            </a:r>
            <a:br>
              <a:rPr lang="en-US" dirty="0"/>
            </a:br>
            <a:r>
              <a:rPr lang="en-US" dirty="0"/>
              <a:t>architecture, shapes, letters</a:t>
            </a:r>
            <a:br>
              <a:rPr lang="en-US" dirty="0"/>
            </a:br>
            <a:r>
              <a:rPr lang="en-US" dirty="0"/>
              <a:t>and lots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butterfly has symmetry. </a:t>
            </a:r>
            <a:br>
              <a:rPr lang="en-US" dirty="0"/>
            </a:br>
            <a:r>
              <a:rPr lang="en-US" dirty="0"/>
              <a:t>If you draw a line down </a:t>
            </a:r>
            <a:br>
              <a:rPr lang="en-US" dirty="0"/>
            </a:br>
            <a:r>
              <a:rPr lang="en-US" dirty="0"/>
              <a:t>the middle of the butterfly, </a:t>
            </a:r>
            <a:br>
              <a:rPr lang="en-US" dirty="0"/>
            </a:br>
            <a:r>
              <a:rPr lang="en-US" dirty="0"/>
              <a:t>both sides would be the same.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33F960-22F6-8F48-8214-639A086D3DE0}"/>
              </a:ext>
            </a:extLst>
          </p:cNvPr>
          <p:cNvCxnSpPr/>
          <p:nvPr/>
        </p:nvCxnSpPr>
        <p:spPr>
          <a:xfrm>
            <a:off x="6833526" y="2057654"/>
            <a:ext cx="0" cy="3863083"/>
          </a:xfrm>
          <a:prstGeom prst="line">
            <a:avLst/>
          </a:prstGeom>
          <a:ln w="57150">
            <a:solidFill>
              <a:srgbClr val="18A0DB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3 Slide 3 Symmetry" descr="3 Slide 3 Symmetry">
            <a:hlinkClick r:id="" action="ppaction://media"/>
            <a:extLst>
              <a:ext uri="{FF2B5EF4-FFF2-40B4-BE49-F238E27FC236}">
                <a16:creationId xmlns:a16="http://schemas.microsoft.com/office/drawing/2014/main" id="{B737CA56-BD57-F141-BDDF-547D5F02F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6083" y="609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432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5219272" y="427525"/>
            <a:ext cx="3478549" cy="994306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Lines of symmetry</a:t>
            </a:r>
          </a:p>
        </p:txBody>
      </p:sp>
      <p:pic>
        <p:nvPicPr>
          <p:cNvPr id="6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14DAA3-207A-A149-A257-AC10FC97C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3" y="-245453"/>
            <a:ext cx="3525163" cy="24883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0AF5B9-FE2F-3C49-8C74-D235BC82BB82}"/>
              </a:ext>
            </a:extLst>
          </p:cNvPr>
          <p:cNvSpPr/>
          <p:nvPr/>
        </p:nvSpPr>
        <p:spPr>
          <a:xfrm>
            <a:off x="1551397" y="1951672"/>
            <a:ext cx="64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Symmetry is where one half of the image is the exact</a:t>
            </a:r>
            <a:br>
              <a:rPr lang="en-US" dirty="0"/>
            </a:br>
            <a:r>
              <a:rPr lang="en-US" dirty="0"/>
              <a:t>same as the other half.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could fold the image and both halves would be the</a:t>
            </a:r>
            <a:br>
              <a:rPr lang="en-US" dirty="0"/>
            </a:br>
            <a:r>
              <a:rPr lang="en-US" dirty="0"/>
              <a:t>exact same.</a:t>
            </a:r>
          </a:p>
        </p:txBody>
      </p:sp>
      <p:pic>
        <p:nvPicPr>
          <p:cNvPr id="3" name="Heart" descr="Shape, arrow&#10;&#10;Description automatically generated">
            <a:extLst>
              <a:ext uri="{FF2B5EF4-FFF2-40B4-BE49-F238E27FC236}">
                <a16:creationId xmlns:a16="http://schemas.microsoft.com/office/drawing/2014/main" id="{4B366F83-851D-DF40-92C8-228B1911F6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" y="3830430"/>
            <a:ext cx="2155987" cy="1805925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F339696F-0951-A544-9CC3-827008C17F68}"/>
              </a:ext>
            </a:extLst>
          </p:cNvPr>
          <p:cNvSpPr/>
          <p:nvPr/>
        </p:nvSpPr>
        <p:spPr>
          <a:xfrm>
            <a:off x="3205537" y="4115994"/>
            <a:ext cx="2515295" cy="996593"/>
          </a:xfrm>
          <a:prstGeom prst="rect">
            <a:avLst/>
          </a:prstGeom>
          <a:solidFill>
            <a:srgbClr val="24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quare">
            <a:extLst>
              <a:ext uri="{FF2B5EF4-FFF2-40B4-BE49-F238E27FC236}">
                <a16:creationId xmlns:a16="http://schemas.microsoft.com/office/drawing/2014/main" id="{0918F24B-A4D0-2642-83BC-30636462C13F}"/>
              </a:ext>
            </a:extLst>
          </p:cNvPr>
          <p:cNvSpPr/>
          <p:nvPr/>
        </p:nvSpPr>
        <p:spPr>
          <a:xfrm>
            <a:off x="6465387" y="3863754"/>
            <a:ext cx="1739275" cy="1739275"/>
          </a:xfrm>
          <a:prstGeom prst="rect">
            <a:avLst/>
          </a:prstGeom>
          <a:solidFill>
            <a:srgbClr val="24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4 Slide 4 Symmetry " descr="4 Slide 4 Symmetry ">
            <a:hlinkClick r:id="" action="ppaction://media"/>
            <a:extLst>
              <a:ext uri="{FF2B5EF4-FFF2-40B4-BE49-F238E27FC236}">
                <a16:creationId xmlns:a16="http://schemas.microsoft.com/office/drawing/2014/main" id="{8639C7FB-33B1-9245-ACC3-28044EEDF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6083" y="518278"/>
            <a:ext cx="812800" cy="812800"/>
          </a:xfrm>
          <a:prstGeom prst="rect">
            <a:avLst/>
          </a:prstGeom>
        </p:spPr>
      </p:pic>
      <p:cxnSp>
        <p:nvCxnSpPr>
          <p:cNvPr id="9" name="Heart line">
            <a:extLst>
              <a:ext uri="{FF2B5EF4-FFF2-40B4-BE49-F238E27FC236}">
                <a16:creationId xmlns:a16="http://schemas.microsoft.com/office/drawing/2014/main" id="{B1F5AEB2-88BF-084B-AD71-2288BD7163D8}"/>
              </a:ext>
            </a:extLst>
          </p:cNvPr>
          <p:cNvCxnSpPr>
            <a:cxnSpLocks/>
          </p:cNvCxnSpPr>
          <p:nvPr/>
        </p:nvCxnSpPr>
        <p:spPr>
          <a:xfrm>
            <a:off x="1798676" y="3464360"/>
            <a:ext cx="0" cy="2655175"/>
          </a:xfrm>
          <a:prstGeom prst="line">
            <a:avLst/>
          </a:prstGeom>
          <a:ln w="57150">
            <a:solidFill>
              <a:srgbClr val="18A0DB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t line">
            <a:extLst>
              <a:ext uri="{FF2B5EF4-FFF2-40B4-BE49-F238E27FC236}">
                <a16:creationId xmlns:a16="http://schemas.microsoft.com/office/drawing/2014/main" id="{4D88D3CA-0660-9D4E-8242-C7C36077138A}"/>
              </a:ext>
            </a:extLst>
          </p:cNvPr>
          <p:cNvCxnSpPr>
            <a:cxnSpLocks/>
          </p:cNvCxnSpPr>
          <p:nvPr/>
        </p:nvCxnSpPr>
        <p:spPr>
          <a:xfrm>
            <a:off x="4463184" y="3531477"/>
            <a:ext cx="0" cy="2280744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quare line 1">
            <a:extLst>
              <a:ext uri="{FF2B5EF4-FFF2-40B4-BE49-F238E27FC236}">
                <a16:creationId xmlns:a16="http://schemas.microsoft.com/office/drawing/2014/main" id="{84A5CB86-FA41-ED40-80B2-D1FC144F2E10}"/>
              </a:ext>
            </a:extLst>
          </p:cNvPr>
          <p:cNvCxnSpPr>
            <a:cxnSpLocks/>
          </p:cNvCxnSpPr>
          <p:nvPr/>
        </p:nvCxnSpPr>
        <p:spPr>
          <a:xfrm>
            <a:off x="7335024" y="3254155"/>
            <a:ext cx="0" cy="2655175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t line 2">
            <a:extLst>
              <a:ext uri="{FF2B5EF4-FFF2-40B4-BE49-F238E27FC236}">
                <a16:creationId xmlns:a16="http://schemas.microsoft.com/office/drawing/2014/main" id="{CF9B099B-5460-8643-B579-37F01C021CBB}"/>
              </a:ext>
            </a:extLst>
          </p:cNvPr>
          <p:cNvCxnSpPr>
            <a:cxnSpLocks/>
          </p:cNvCxnSpPr>
          <p:nvPr/>
        </p:nvCxnSpPr>
        <p:spPr>
          <a:xfrm flipH="1">
            <a:off x="3069050" y="4614291"/>
            <a:ext cx="2900823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quare line 3">
            <a:extLst>
              <a:ext uri="{FF2B5EF4-FFF2-40B4-BE49-F238E27FC236}">
                <a16:creationId xmlns:a16="http://schemas.microsoft.com/office/drawing/2014/main" id="{3B9EAB9B-6A01-3944-8776-EEE77092CDB1}"/>
              </a:ext>
            </a:extLst>
          </p:cNvPr>
          <p:cNvCxnSpPr>
            <a:cxnSpLocks/>
          </p:cNvCxnSpPr>
          <p:nvPr/>
        </p:nvCxnSpPr>
        <p:spPr>
          <a:xfrm flipH="1">
            <a:off x="6285186" y="4735160"/>
            <a:ext cx="2154621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quare line 4">
            <a:extLst>
              <a:ext uri="{FF2B5EF4-FFF2-40B4-BE49-F238E27FC236}">
                <a16:creationId xmlns:a16="http://schemas.microsoft.com/office/drawing/2014/main" id="{FDDAF714-BCC1-FD4E-ACA0-3B1E1B2E1B9C}"/>
              </a:ext>
            </a:extLst>
          </p:cNvPr>
          <p:cNvCxnSpPr>
            <a:cxnSpLocks/>
          </p:cNvCxnSpPr>
          <p:nvPr/>
        </p:nvCxnSpPr>
        <p:spPr>
          <a:xfrm>
            <a:off x="6276983" y="3668109"/>
            <a:ext cx="2124577" cy="2154622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qaure line 2">
            <a:extLst>
              <a:ext uri="{FF2B5EF4-FFF2-40B4-BE49-F238E27FC236}">
                <a16:creationId xmlns:a16="http://schemas.microsoft.com/office/drawing/2014/main" id="{C686D86D-E78F-834A-9D9D-D491CEBDA949}"/>
              </a:ext>
            </a:extLst>
          </p:cNvPr>
          <p:cNvCxnSpPr>
            <a:cxnSpLocks/>
          </p:cNvCxnSpPr>
          <p:nvPr/>
        </p:nvCxnSpPr>
        <p:spPr>
          <a:xfrm flipH="1">
            <a:off x="6148553" y="3657599"/>
            <a:ext cx="2242498" cy="229377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05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0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of Rectangle 2">
            <a:extLst>
              <a:ext uri="{FF2B5EF4-FFF2-40B4-BE49-F238E27FC236}">
                <a16:creationId xmlns:a16="http://schemas.microsoft.com/office/drawing/2014/main" id="{89804CD0-AA71-B844-A4A6-132880C1FFE3}"/>
              </a:ext>
            </a:extLst>
          </p:cNvPr>
          <p:cNvSpPr/>
          <p:nvPr/>
        </p:nvSpPr>
        <p:spPr>
          <a:xfrm>
            <a:off x="5219272" y="427525"/>
            <a:ext cx="3478549" cy="994306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Symmetry sort</a:t>
            </a:r>
          </a:p>
        </p:txBody>
      </p:sp>
      <p:pic>
        <p:nvPicPr>
          <p:cNvPr id="4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5FE887-95F9-8341-955C-F48D2DA8E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9" y="-319498"/>
            <a:ext cx="3525163" cy="248835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C6D777-EDF5-AD4C-8E73-35042B98405F}"/>
              </a:ext>
            </a:extLst>
          </p:cNvPr>
          <p:cNvSpPr/>
          <p:nvPr/>
        </p:nvSpPr>
        <p:spPr>
          <a:xfrm>
            <a:off x="698643" y="1821229"/>
            <a:ext cx="2357419" cy="549398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 Symmetry: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6A559A-80E6-5E40-B49D-513DA582CB41}"/>
              </a:ext>
            </a:extLst>
          </p:cNvPr>
          <p:cNvSpPr/>
          <p:nvPr/>
        </p:nvSpPr>
        <p:spPr>
          <a:xfrm>
            <a:off x="3393290" y="1821229"/>
            <a:ext cx="2357419" cy="549398"/>
          </a:xfrm>
          <a:prstGeom prst="roundRect">
            <a:avLst>
              <a:gd name="adj" fmla="val 0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Without Symmetry:</a:t>
            </a:r>
          </a:p>
        </p:txBody>
      </p:sp>
      <p:sp>
        <p:nvSpPr>
          <p:cNvPr id="11" name="with symmetry box">
            <a:extLst>
              <a:ext uri="{FF2B5EF4-FFF2-40B4-BE49-F238E27FC236}">
                <a16:creationId xmlns:a16="http://schemas.microsoft.com/office/drawing/2014/main" id="{65D4BFFC-2BAD-FB4F-B0CA-162FC7D70DEB}"/>
              </a:ext>
            </a:extLst>
          </p:cNvPr>
          <p:cNvSpPr/>
          <p:nvPr/>
        </p:nvSpPr>
        <p:spPr>
          <a:xfrm>
            <a:off x="625620" y="2506893"/>
            <a:ext cx="2610740" cy="3667875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9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ithout symmetry box">
            <a:extLst>
              <a:ext uri="{FF2B5EF4-FFF2-40B4-BE49-F238E27FC236}">
                <a16:creationId xmlns:a16="http://schemas.microsoft.com/office/drawing/2014/main" id="{BC9A28D1-8499-CB44-973B-F18ADF9E4042}"/>
              </a:ext>
            </a:extLst>
          </p:cNvPr>
          <p:cNvSpPr/>
          <p:nvPr/>
        </p:nvSpPr>
        <p:spPr>
          <a:xfrm>
            <a:off x="3409916" y="2506894"/>
            <a:ext cx="2610740" cy="366787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utterfly" descr="A picture containing flower&#10;&#10;Description automatically generated">
            <a:extLst>
              <a:ext uri="{FF2B5EF4-FFF2-40B4-BE49-F238E27FC236}">
                <a16:creationId xmlns:a16="http://schemas.microsoft.com/office/drawing/2014/main" id="{0366D9ED-C8D8-5842-98C6-F339D74BD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37" y="1839239"/>
            <a:ext cx="968963" cy="926725"/>
          </a:xfrm>
          <a:prstGeom prst="rect">
            <a:avLst/>
          </a:prstGeom>
        </p:spPr>
      </p:pic>
      <p:pic>
        <p:nvPicPr>
          <p:cNvPr id="16" name="Heart" descr="Shape, arrow&#10;&#10;Description automatically generated">
            <a:extLst>
              <a:ext uri="{FF2B5EF4-FFF2-40B4-BE49-F238E27FC236}">
                <a16:creationId xmlns:a16="http://schemas.microsoft.com/office/drawing/2014/main" id="{AFA9DF1E-0F26-5142-8674-DE3C307EDC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08" y="1919801"/>
            <a:ext cx="914349" cy="765888"/>
          </a:xfrm>
          <a:prstGeom prst="rect">
            <a:avLst/>
          </a:prstGeom>
        </p:spPr>
      </p:pic>
      <p:pic>
        <p:nvPicPr>
          <p:cNvPr id="18" name="Flag" descr="Icon&#10;&#10;Description automatically generated">
            <a:extLst>
              <a:ext uri="{FF2B5EF4-FFF2-40B4-BE49-F238E27FC236}">
                <a16:creationId xmlns:a16="http://schemas.microsoft.com/office/drawing/2014/main" id="{23AB74C9-6CFD-6A48-B69E-5A023E5F0D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37" y="3034852"/>
            <a:ext cx="1123304" cy="788295"/>
          </a:xfrm>
          <a:prstGeom prst="rect">
            <a:avLst/>
          </a:prstGeom>
        </p:spPr>
      </p:pic>
      <p:pic>
        <p:nvPicPr>
          <p:cNvPr id="20" name="Hand" descr="A picture containing clothing, knife&#10;&#10;Description automatically generated">
            <a:extLst>
              <a:ext uri="{FF2B5EF4-FFF2-40B4-BE49-F238E27FC236}">
                <a16:creationId xmlns:a16="http://schemas.microsoft.com/office/drawing/2014/main" id="{4C90C56E-D3A1-4949-8973-0180C62164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30" y="3136080"/>
            <a:ext cx="810350" cy="1121337"/>
          </a:xfrm>
          <a:prstGeom prst="rect">
            <a:avLst/>
          </a:prstGeom>
        </p:spPr>
      </p:pic>
      <p:pic>
        <p:nvPicPr>
          <p:cNvPr id="22" name="Snowflake" descr="Shape, arrow&#10;&#10;Description automatically generated">
            <a:extLst>
              <a:ext uri="{FF2B5EF4-FFF2-40B4-BE49-F238E27FC236}">
                <a16:creationId xmlns:a16="http://schemas.microsoft.com/office/drawing/2014/main" id="{FE38F440-4865-A14F-B617-A3F66F54F2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15" y="4092035"/>
            <a:ext cx="803636" cy="926725"/>
          </a:xfrm>
          <a:prstGeom prst="rect">
            <a:avLst/>
          </a:prstGeom>
        </p:spPr>
      </p:pic>
      <p:pic>
        <p:nvPicPr>
          <p:cNvPr id="24" name="Fish" descr="A picture containing light&#10;&#10;Description automatically generated">
            <a:extLst>
              <a:ext uri="{FF2B5EF4-FFF2-40B4-BE49-F238E27FC236}">
                <a16:creationId xmlns:a16="http://schemas.microsoft.com/office/drawing/2014/main" id="{9F0708CC-E027-304A-8B46-CC8EA5A07D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97" y="4555255"/>
            <a:ext cx="1235634" cy="753113"/>
          </a:xfrm>
          <a:prstGeom prst="rect">
            <a:avLst/>
          </a:prstGeom>
        </p:spPr>
      </p:pic>
      <p:pic>
        <p:nvPicPr>
          <p:cNvPr id="26" name="Car" descr="A screen shot of a car&#10;&#10;Description automatically generated">
            <a:extLst>
              <a:ext uri="{FF2B5EF4-FFF2-40B4-BE49-F238E27FC236}">
                <a16:creationId xmlns:a16="http://schemas.microsoft.com/office/drawing/2014/main" id="{FE16B738-5447-BE42-9A6A-8FBE563094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00" y="5537396"/>
            <a:ext cx="1235634" cy="644011"/>
          </a:xfrm>
          <a:prstGeom prst="rect">
            <a:avLst/>
          </a:prstGeom>
        </p:spPr>
      </p:pic>
      <p:pic>
        <p:nvPicPr>
          <p:cNvPr id="28" name="Bicycle" descr="A close up of a bicycle&#10;&#10;Description automatically generated">
            <a:extLst>
              <a:ext uri="{FF2B5EF4-FFF2-40B4-BE49-F238E27FC236}">
                <a16:creationId xmlns:a16="http://schemas.microsoft.com/office/drawing/2014/main" id="{CE694D08-DCDA-AB49-8BAA-DB593B3538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72" y="5146886"/>
            <a:ext cx="1021185" cy="648682"/>
          </a:xfrm>
          <a:prstGeom prst="rect">
            <a:avLst/>
          </a:prstGeom>
        </p:spPr>
      </p:pic>
      <p:pic>
        <p:nvPicPr>
          <p:cNvPr id="2" name="5 Slide 5 Symmetry " descr="5 Slide 5 Symmetry ">
            <a:hlinkClick r:id="" action="ppaction://media"/>
            <a:extLst>
              <a:ext uri="{FF2B5EF4-FFF2-40B4-BE49-F238E27FC236}">
                <a16:creationId xmlns:a16="http://schemas.microsoft.com/office/drawing/2014/main" id="{A2D9454D-6065-2244-838B-2DCB84889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27493" y="427525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F1A4F-2138-7941-B6BA-4AA35884EB0A}"/>
              </a:ext>
            </a:extLst>
          </p:cNvPr>
          <p:cNvSpPr txBox="1"/>
          <p:nvPr/>
        </p:nvSpPr>
        <p:spPr>
          <a:xfrm>
            <a:off x="1930990" y="1453362"/>
            <a:ext cx="537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on the objects to reveal which box they fit into.</a:t>
            </a:r>
          </a:p>
        </p:txBody>
      </p:sp>
    </p:spTree>
    <p:extLst>
      <p:ext uri="{BB962C8B-B14F-4D97-AF65-F5344CB8AC3E}">
        <p14:creationId xmlns:p14="http://schemas.microsoft.com/office/powerpoint/2010/main" val="41420046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-0.00296 0.00069 -0.00556 0.00092 -0.00799 0.00208 C -0.01493 0.00509 -0.00712 0.0044 -0.01563 0.00694 C -0.0224 0.00879 -0.029 0.00949 -0.03559 0.0118 C -0.05417 0.01736 -0.03108 0.01041 -0.05313 0.01666 C -0.05573 0.01736 -0.05816 0.01852 -0.06077 0.01898 C -0.06563 0.01991 -0.07032 0.02083 -0.075 0.02153 C -0.08212 0.02361 -0.08316 0.02454 -0.09063 0.02639 C -0.0948 0.02708 -0.09879 0.02754 -0.10278 0.02847 C -0.10486 0.0294 -0.10712 0.03032 -0.10955 0.03125 C -0.1125 0.03194 -0.11598 0.03264 -0.11927 0.03333 C -0.12448 0.03495 -0.12969 0.03704 -0.1349 0.03819 C -0.13837 0.03889 -0.14202 0.03981 -0.14584 0.04051 C -0.16719 0.04653 -0.13455 0.03935 -0.16129 0.04537 C -0.17396 0.04838 -0.17813 0.04861 -0.19202 0.05023 C -0.20712 0.05579 -0.18872 0.04954 -0.21302 0.05509 C -0.21528 0.05579 -0.21736 0.05694 -0.21962 0.05764 C -0.22084 0.05833 -0.22188 0.05949 -0.22309 0.05995 C -0.22709 0.06204 -0.23455 0.06366 -0.23837 0.06458 C -0.23993 0.06551 -0.24132 0.06666 -0.24271 0.06736 C -0.24601 0.06852 -0.24948 0.06875 -0.25278 0.06944 C -0.25521 0.07037 -0.25782 0.07106 -0.26042 0.07222 C -0.26806 0.07731 -0.25955 0.07222 -0.27379 0.07708 C -0.27726 0.07801 -0.28091 0.07986 -0.28473 0.08148 L -0.29011 0.08403 C -0.29202 0.08472 -0.29393 0.08588 -0.29584 0.08634 L -0.30226 0.08889 C -0.30417 0.09051 -0.30591 0.09259 -0.30799 0.09375 C -0.3099 0.09491 -0.31233 0.09514 -0.31441 0.09606 C -0.31806 0.09745 -0.32188 0.0993 -0.32552 0.10092 C -0.32726 0.10162 -0.32917 0.10231 -0.33108 0.10347 C -0.33403 0.10486 -0.33716 0.10602 -0.33976 0.10833 C -0.34098 0.10903 -0.34202 0.11018 -0.34323 0.11041 C -0.35018 0.11342 -0.36094 0.11412 -0.36736 0.11528 C -0.39618 0.1206 -0.36546 0.11528 -0.38837 0.12014 C -0.39271 0.12129 -0.39723 0.12176 -0.40157 0.12291 L -0.51181 0.12014 C -0.52188 0.11991 -0.5316 0.11528 -0.5415 0.11528 L -0.61407 0.11528 " pathEditMode="relative" rAng="0" ptsTypes="AAAAAAAAAAAAAAAAAAAAAAAAAAAAAAAAAAAAA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5931E-17 C -0.01336 0.00278 -0.0033 0.00023 -0.0243 0.0088 C -0.03993 0.01551 -0.03368 0.01065 -0.05902 0.02384 C -0.06284 0.02593 -0.06684 0.02755 -0.07066 0.02986 C -0.08142 0.03657 -0.09218 0.04282 -0.1026 0.05093 C -0.10503 0.05278 -0.10764 0.05509 -0.11024 0.05671 C -0.11267 0.05856 -0.11545 0.05972 -0.11788 0.06134 C -0.12239 0.06435 -0.12274 0.06574 -0.12656 0.06736 C -0.1283 0.06782 -0.12986 0.06829 -0.13142 0.06875 C -0.13784 0.0713 -0.14479 0.07431 -0.15069 0.07778 C -0.17066 0.08935 -0.146 0.07639 -0.16319 0.08519 L -0.16632 0.08681 C -0.17274 0.09352 -0.16458 0.08565 -0.17482 0.09282 C -0.17586 0.09352 -0.17673 0.09514 -0.17795 0.09583 C -0.17968 0.09699 -0.18177 0.09745 -0.1835 0.09884 C -0.1868 0.10093 -0.18993 0.10394 -0.19323 0.10625 C -0.19705 0.10903 -0.20104 0.11111 -0.20486 0.11366 C -0.20677 0.11505 -0.20868 0.11713 -0.21076 0.11829 C -0.21666 0.12153 -0.22291 0.12407 -0.22899 0.12731 C -0.23264 0.12917 -0.23593 0.13171 -0.23958 0.13333 C -0.2408 0.1338 -0.24218 0.13403 -0.24357 0.13472 C -0.25017 0.13819 -0.25694 0.14167 -0.26389 0.14514 C -0.26892 0.14792 -0.27014 0.14861 -0.27725 0.15116 C -0.27916 0.15185 -0.28107 0.15208 -0.28298 0.15278 C -0.30694 0.16111 -0.27448 0.15046 -0.29566 0.1588 C -0.29757 0.15949 -0.29948 0.15949 -0.30139 0.16019 C -0.30277 0.16065 -0.30399 0.16111 -0.30521 0.16157 C -0.30625 0.16204 -0.30729 0.16296 -0.30816 0.16319 C -0.31336 0.16481 -0.31857 0.16574 -0.32361 0.16759 C -0.325 0.16829 -0.32621 0.16875 -0.32743 0.16921 C -0.33107 0.17037 -0.33455 0.17106 -0.33802 0.17222 C -0.33906 0.17245 -0.3401 0.17338 -0.34097 0.17361 C -0.34739 0.17546 -0.36024 0.17824 -0.36024 0.17847 C -0.37205 0.18426 -0.36597 0.18218 -0.37864 0.18426 C -0.38559 0.18681 -0.39375 0.19005 -0.39982 0.19167 L -0.40573 0.19306 L -0.42118 0.19769 C -0.42274 0.19815 -0.4243 0.19884 -0.42586 0.19907 L -0.43854 0.20069 L -0.44427 0.20208 C -0.446 0.20255 -0.44757 0.20324 -0.44913 0.2037 C -0.45121 0.20417 -0.45364 0.20463 -0.4559 0.20509 C -0.46284 0.2088 -0.45538 0.20509 -0.46927 0.2081 C -0.47066 0.20833 -0.47205 0.20926 -0.47326 0.20972 C -0.47517 0.21019 -0.47708 0.21065 -0.47899 0.21111 C -0.48524 0.21296 -0.48576 0.21389 -0.49357 0.21412 C -0.5158 0.21505 -0.53802 0.21505 -0.56024 0.21551 C -0.57777 0.21782 -0.56788 0.21713 -0.58993 0.21713 " pathEditMode="relative" rAng="0" ptsTypes="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0556 C -0.01059 -0.00417 -0.0151 -0.00278 -0.01962 -0.00116 C -0.0243 0.00046 -0.03437 0.00579 -0.03767 0.00787 C -0.04184 0.01042 -0.04566 0.01435 -0.05 0.0169 C -0.05399 0.01898 -0.05833 0.02037 -0.06232 0.02269 C -0.06476 0.02431 -0.06666 0.02731 -0.0691 0.0287 C -0.0783 0.03426 -0.08785 0.03866 -0.09722 0.04375 C -0.10469 0.04769 -0.11198 0.05255 -0.11962 0.05579 C -0.12569 0.05833 -0.1316 0.06065 -0.13767 0.06319 C -0.14062 0.06458 -0.14357 0.06644 -0.1467 0.06782 C -0.15712 0.07199 -0.16788 0.07477 -0.17812 0.07963 L -0.20625 0.09329 C -0.21024 0.09514 -0.21458 0.09676 -0.21857 0.09931 C -0.25868 0.12315 -0.22726 0.10347 -0.25104 0.12014 C -0.25486 0.12269 -0.25868 0.12523 -0.26232 0.12755 C -0.26389 0.1287 -0.26545 0.1294 -0.26684 0.13056 C -0.2691 0.13264 -0.27118 0.13519 -0.27361 0.13657 C -0.28021 0.14051 -0.28403 0.14236 -0.29045 0.14722 C -0.29427 0.15 -0.29791 0.15324 -0.30173 0.15602 C -0.30955 0.16181 -0.31753 0.1669 -0.32535 0.17269 C -0.32986 0.17593 -0.3342 0.17963 -0.33871 0.1831 C -0.34427 0.18727 -0.35035 0.19028 -0.35555 0.19514 C -0.37101 0.2088 -0.35243 0.19236 -0.37916 0.21458 C -0.38298 0.21759 -0.3875 0.22245 -0.39166 0.225 C -0.3934 0.22616 -0.39531 0.22708 -0.39722 0.22801 C -0.40173 0.23403 -0.39791 0.22986 -0.40729 0.23542 C -0.40955 0.23704 -0.4118 0.23866 -0.41406 0.24005 C -0.43246 0.25046 -0.41597 0.23981 -0.4276 0.24745 C -0.43177 0.25301 -0.42899 0.24977 -0.43646 0.25648 C -0.43767 0.25741 -0.43889 0.25833 -0.43993 0.25949 C -0.44236 0.26273 -0.44219 0.26296 -0.44548 0.26551 C -0.44705 0.26667 -0.44861 0.26736 -0.45 0.26852 C -0.45607 0.27315 -0.45052 0.27014 -0.45677 0.27292 C -0.45781 0.27407 -0.45885 0.27523 -0.46007 0.27593 C -0.46614 0.27986 -0.46094 0.27431 -0.46805 0.28056 C -0.46892 0.28125 -0.46927 0.28264 -0.47031 0.28356 C -0.47673 0.28866 -0.4717 0.28241 -0.47465 0.28657 " pathEditMode="relative" ptsTypes="AAAAAAAAAAAAAAAAAAAAAAAAAAA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0255 C -0.06007 0.00857 0.00052 0.00093 -0.12118 0.00532 C -0.12952 0.00579 -0.13768 0.00741 -0.14601 0.00833 C -0.16163 0.01042 -0.15417 0.00926 -0.1684 0.01134 C -0.17761 0.01458 -0.17274 0.01319 -0.18872 0.01435 C -0.20365 0.01551 -0.21458 0.01574 -0.22917 0.01736 C -0.23368 0.01806 -0.24132 0.01968 -0.24601 0.02037 C -0.24896 0.02083 -0.25191 0.02107 -0.25486 0.02199 C -0.26094 0.02361 -0.26702 0.02569 -0.27292 0.02801 C -0.27726 0.02963 -0.28559 0.03287 -0.28976 0.0338 C -0.29549 0.03542 -0.30087 0.03519 -0.3066 0.03681 C -0.30938 0.03773 -0.31181 0.03912 -0.31458 0.03982 C -0.31893 0.0412 -0.32344 0.04167 -0.32795 0.04282 C -0.34792 0.04815 -0.31736 0.04005 -0.34028 0.04583 C -0.36181 0.05116 -0.34306 0.04699 -0.35833 0.05046 C -0.36024 0.05139 -0.36198 0.05255 -0.36389 0.05347 C -0.3658 0.05417 -0.36771 0.0544 -0.36962 0.05486 C -0.37101 0.05532 -0.37257 0.05602 -0.37413 0.05625 C -0.37847 0.05741 -0.38316 0.05787 -0.3875 0.05926 C -0.39497 0.06181 -0.39045 0.06065 -0.40104 0.06227 C -0.40469 0.06412 -0.40469 0.06412 -0.40886 0.06528 C -0.41077 0.06597 -0.41268 0.0662 -0.41458 0.0669 C -0.42899 0.0713 -0.41788 0.06852 -0.43021 0.0713 C -0.43577 0.07384 -0.43906 0.07546 -0.44479 0.07732 C -0.4467 0.07801 -0.44861 0.07824 -0.45052 0.07894 C -0.45156 0.07986 -0.45261 0.08125 -0.45382 0.08194 C -0.4559 0.08287 -0.45833 0.08287 -0.46059 0.08333 C -0.46441 0.08426 -0.47205 0.08634 -0.47518 0.08773 L -0.48524 0.09236 C -0.48646 0.09282 -0.4875 0.09352 -0.48872 0.09375 C -0.50278 0.09861 -0.48524 0.09259 -0.49653 0.09676 C -0.49809 0.09745 -0.49948 0.09769 -0.50104 0.09838 C -0.50208 0.09884 -0.5033 0.09907 -0.50434 0.09977 C -0.50972 0.10278 -0.50747 0.10255 -0.51233 0.1044 C -0.51528 0.10532 -0.51823 0.10625 -0.52118 0.10741 C -0.52274 0.10787 -0.52431 0.10787 -0.5257 0.1088 C -0.53403 0.11435 -0.52622 0.10972 -0.53577 0.11319 C -0.54983 0.11829 -0.53542 0.11458 -0.54931 0.11782 C -0.55052 0.11829 -0.55156 0.11875 -0.55278 0.11921 C -0.55452 0.12014 -0.55643 0.12153 -0.55833 0.12222 C -0.56059 0.12315 -0.56285 0.12338 -0.56511 0.12384 C -0.57205 0.12685 -0.56493 0.12407 -0.57622 0.12685 C -0.57934 0.12755 -0.58125 0.12847 -0.5842 0.12986 C -0.58924 0.13426 -0.58577 0.13194 -0.59202 0.13426 C -0.59323 0.13472 -0.59531 0.13588 -0.59531 0.13588 " pathEditMode="relative" ptsTypes="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C -0.02395 0.00185 -0.00486 0.0007 -0.04913 -2.59259E-6 L -0.11163 -0.00069 C -0.11562 -0.00092 -0.11944 -0.00092 -0.12309 -0.00139 C -0.12465 -0.00162 -0.12586 -0.00208 -0.12725 -0.00231 C -0.13038 -0.00254 -0.13368 -0.00278 -0.13663 -0.00301 C -0.13819 -0.00324 -0.13941 -0.0037 -0.1408 -0.00393 C -0.1427 -0.00416 -0.14444 -0.00416 -0.14618 -0.00463 C -0.14757 -0.00486 -0.14878 -0.00602 -0.15017 -0.00625 C -0.15382 -0.00694 -0.15746 -0.00671 -0.16059 -0.00764 C -0.16718 -0.00972 -0.16406 -0.00903 -0.16996 -0.01018 C -0.17152 -0.01065 -0.17274 -0.01134 -0.17413 -0.0118 C -0.17534 -0.01203 -0.17621 -0.01227 -0.17743 -0.0125 C -0.18645 -0.01551 -0.17725 -0.01296 -0.18472 -0.01481 C -0.18958 -0.01736 -0.18663 -0.0162 -0.19392 -0.01805 L -0.19722 -0.01875 L -0.20034 -0.01967 C -0.20607 -0.02268 -0.20225 -0.02083 -0.21284 -0.02361 C -0.22135 -0.02569 -0.21684 -0.025 -0.22639 -0.02592 C -0.22743 -0.02615 -0.22847 -0.02662 -0.22951 -0.02685 C -0.23402 -0.02778 -0.23402 -0.02754 -0.23871 -0.02824 C -0.24027 -0.02847 -0.24166 -0.02893 -0.24305 -0.02916 C -0.24409 -0.02963 -0.24514 -0.03032 -0.24618 -0.03055 C -0.24809 -0.03148 -0.25052 -0.03148 -0.25243 -0.03217 C -0.25642 -0.03426 -0.25434 -0.03356 -0.25868 -0.03472 C -0.26059 -0.03611 -0.26302 -0.03842 -0.26597 -0.03935 C -0.26736 -0.03981 -0.26875 -0.03981 -0.27014 -0.04004 C -0.27274 -0.04213 -0.27135 -0.04143 -0.27413 -0.04236 " pathEditMode="relative" rAng="0" ptsTypes="AAAAAAAAAAAAAAAAAAAAAAAAAA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204 C -0.00833 0.0125 -0.01129 0.0132 -0.01424 0.01343 C -0.03299 0.01528 -0.0474 0.01458 -0.06476 0.01945 C -0.07083 0.02107 -0.07674 0.02361 -0.08281 0.02546 C -0.08472 0.02593 -0.08663 0.02616 -0.08837 0.02685 C -0.0941 0.02917 -0.09948 0.03241 -0.10521 0.03449 C -0.11528 0.03796 -0.1257 0.03912 -0.13559 0.04329 C -0.13785 0.04445 -0.14011 0.0456 -0.14236 0.0463 C -0.14358 0.04676 -0.15504 0.05023 -0.15799 0.05093 C -0.16997 0.05347 -0.16424 0.05139 -0.17934 0.05533 C -0.18316 0.05648 -0.18698 0.05718 -0.19063 0.05833 C -0.19219 0.0588 -0.19358 0.05926 -0.19514 0.05996 C -0.19618 0.06019 -0.1974 0.06111 -0.19844 0.06134 C -0.2007 0.06204 -0.20295 0.06227 -0.20521 0.06296 C -0.20625 0.06343 -0.20747 0.06389 -0.20851 0.06435 C -0.21233 0.06551 -0.21615 0.06574 -0.21979 0.06736 C -0.22465 0.06945 -0.22205 0.06852 -0.22761 0.07037 C -0.22917 0.07176 -0.23056 0.07361 -0.23212 0.07477 C -0.23316 0.0757 -0.23438 0.0757 -0.23559 0.07639 C -0.2375 0.07732 -0.23941 0.07801 -0.24115 0.0794 C -0.24271 0.08056 -0.2441 0.08241 -0.24566 0.0838 C -0.24705 0.08496 -0.24879 0.08565 -0.25017 0.08681 C -0.26181 0.09653 -0.24774 0.08681 -0.2592 0.09421 C -0.26528 0.10255 -0.25625 0.09144 -0.2658 0.09884 C -0.26719 0.09977 -0.26788 0.10208 -0.26927 0.10324 C -0.27014 0.10417 -0.27153 0.10417 -0.27257 0.10486 C -0.27379 0.10556 -0.27465 0.10718 -0.27604 0.10787 C -0.27813 0.1088 -0.28056 0.10857 -0.28264 0.10926 C -0.28386 0.10972 -0.2849 0.11042 -0.28611 0.11088 C -0.28976 0.11204 -0.29375 0.11227 -0.29722 0.11389 L -0.30399 0.1169 C -0.31458 0.11528 -0.31406 0.11991 -0.31406 0.11389 " pathEditMode="relative" ptsTypes="AAAAAAAAAAAAAAAAAAAAAAAAAAAAAA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C -0.00295 0.00092 -0.00555 0.00278 -0.00833 0.00301 C -0.0309 0.0037 -0.03854 0.00231 -0.05642 1.48148E-6 C -0.07083 -0.00463 -0.06093 -0.00093 -0.07413 -0.00764 C -0.07708 -0.00926 -0.0802 -0.01019 -0.08333 -0.01204 C -0.08611 -0.01366 -0.08871 -0.01644 -0.09149 -0.01806 C -0.09513 -0.02037 -0.09913 -0.02176 -0.10277 -0.02408 C -0.12725 -0.03958 -0.11423 -0.03565 -0.12847 -0.03912 C -0.13854 -0.04607 -0.14861 -0.05417 -0.1592 -0.05996 C -0.16354 -0.0625 -0.16822 -0.06458 -0.17256 -0.06759 C -0.17621 -0.07014 -0.17986 -0.07384 -0.18368 -0.07639 C -0.18715 -0.07871 -0.19062 -0.08033 -0.19409 -0.08241 C -0.19965 -0.08588 -0.21215 -0.09792 -0.21354 -0.09908 C -0.21597 -0.10093 -0.2184 -0.10255 -0.22065 -0.10486 C -0.22413 -0.10903 -0.22725 -0.11343 -0.2309 -0.1169 C -0.23315 -0.11921 -0.23871 -0.12431 -0.24114 -0.12755 C -0.2427 -0.1294 -0.24375 -0.13148 -0.24531 -0.13333 C -0.24652 -0.13519 -0.24826 -0.13611 -0.2493 -0.13796 C -0.25069 -0.13982 -0.25121 -0.14236 -0.2526 -0.14398 C -0.25399 -0.14583 -0.25607 -0.14653 -0.25763 -0.14838 C -0.25989 -0.15116 -0.26163 -0.1544 -0.26371 -0.15741 L -0.26684 -0.16181 L -0.26996 -0.16644 C -0.27083 -0.16783 -0.27222 -0.16921 -0.27291 -0.17083 C -0.27569 -0.17685 -0.27413 -0.17431 -0.27795 -0.17847 C -0.27968 -0.18125 -0.28125 -0.18496 -0.28333 -0.1875 C -0.2842 -0.18843 -0.28524 -0.18935 -0.28628 -0.19028 C -0.29045 -0.19931 -0.28576 -0.19097 -0.29253 -0.19792 C -0.29375 -0.19908 -0.29427 -0.20093 -0.29565 -0.20232 C -0.29635 -0.20347 -0.29774 -0.20417 -0.29861 -0.20533 C -0.29982 -0.20671 -0.30052 -0.20857 -0.30156 -0.20996 C -0.3026 -0.21111 -0.30381 -0.21181 -0.30486 -0.21296 C -0.31093 -0.2206 -0.30625 -0.21759 -0.31197 -0.22037 C -0.31336 -0.22176 -0.31458 -0.22361 -0.31614 -0.22477 C -0.31875 -0.22708 -0.32204 -0.22778 -0.3243 -0.23079 C -0.32517 -0.23241 -0.32621 -0.23403 -0.32725 -0.23542 C -0.32725 -0.23519 -0.33506 -0.24283 -0.33645 -0.24445 C -0.33645 -0.24421 -0.3427 -0.25023 -0.3427 -0.25 L -0.34878 -0.25926 C -0.35086 -0.26806 -0.34843 -0.25996 -0.35295 -0.2669 C -0.35381 -0.26806 -0.35416 -0.27014 -0.35503 -0.2713 C -0.3559 -0.27269 -0.35711 -0.27315 -0.35798 -0.27431 C -0.35885 -0.27523 -0.35954 -0.27639 -0.36006 -0.27732 C -0.36302 -0.28056 -0.36319 -0.28033 -0.36631 -0.28171 C -0.36892 -0.28125 -0.37187 -0.28102 -0.37447 -0.28033 C -0.37569 -0.28009 -0.37656 -0.27824 -0.3776 -0.27871 C -0.37881 -0.2794 -0.37881 -0.28195 -0.37968 -0.28333 C -0.38194 -0.28727 -0.38437 -0.28912 -0.38576 -0.29375 C -0.38923 -0.30533 -0.38611 -0.30023 -0.38871 -0.30417 " pathEditMode="relative" rAng="0" ptsTypes="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C -0.01927 0.0037 -0.0125 0.003 -0.04618 -0.00139 C -0.04861 -0.00163 -0.05086 -0.00348 -0.05329 -0.0044 C -0.0559 -0.00556 -0.0585 -0.00625 -0.06111 -0.00741 C -0.06423 -0.0088 -0.06718 -0.01065 -0.07031 -0.01181 C -0.07326 -0.0132 -0.07638 -0.01366 -0.07916 -0.01482 C -0.08038 -0.01528 -0.08125 -0.01598 -0.08211 -0.01644 C -0.08489 -0.01737 -0.08767 -0.01829 -0.09027 -0.01945 C -0.10381 -0.02963 -0.08871 -0.01875 -0.10225 -0.02686 C -0.10364 -0.02778 -0.10486 -0.02917 -0.10625 -0.02987 C -0.10746 -0.03056 -0.10885 -0.03079 -0.11041 -0.03125 C -0.11128 -0.03172 -0.11232 -0.03241 -0.11319 -0.03288 C -0.11458 -0.03334 -0.11597 -0.03357 -0.11736 -0.03426 C -0.11875 -0.03519 -0.11996 -0.03658 -0.12135 -0.03727 C -0.12291 -0.0382 -0.12881 -0.04005 -0.1302 -0.04028 C -0.13142 -0.04144 -0.13211 -0.0426 -0.13333 -0.04329 C -0.13628 -0.04514 -0.13923 -0.0463 -0.14236 -0.04792 C -0.14322 -0.04838 -0.14427 -0.04862 -0.14531 -0.04931 C -0.1467 -0.05024 -0.14791 -0.05163 -0.1493 -0.05232 C -0.15104 -0.05325 -0.15277 -0.05325 -0.15434 -0.05394 C -0.15538 -0.05417 -0.15642 -0.05487 -0.15729 -0.05533 C -0.16076 -0.05718 -0.16215 -0.05857 -0.16545 -0.05973 C -0.16666 -0.06042 -0.16805 -0.06065 -0.16944 -0.06135 C -0.17031 -0.06181 -0.17135 -0.0625 -0.17239 -0.06274 C -0.17395 -0.06343 -0.17569 -0.06366 -0.17743 -0.06436 C -0.17916 -0.06505 -0.18072 -0.06644 -0.18246 -0.06737 C -0.18368 -0.06806 -0.18506 -0.06829 -0.18645 -0.06875 C -0.1901 -0.07014 -0.19201 -0.07014 -0.19531 -0.07176 C -0.19739 -0.07269 -0.19947 -0.07338 -0.20138 -0.07477 C -0.20555 -0.07801 -0.20642 -0.07894 -0.21145 -0.08079 C -0.21267 -0.08125 -0.21406 -0.08195 -0.21545 -0.08241 C -0.22864 -0.08588 -0.21736 -0.08195 -0.22638 -0.08519 C -0.25468 -0.0838 -0.24444 -0.0838 -0.25729 -0.0838 " pathEditMode="relative" rAng="0" ptsTypes="AAAAAAAAAAAAAA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5219272" y="427525"/>
            <a:ext cx="3478549" cy="994306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What is a line</a:t>
            </a:r>
            <a:br>
              <a:rPr lang="en-US" sz="2800" b="1" dirty="0"/>
            </a:br>
            <a:r>
              <a:rPr lang="en-US" sz="2800" b="1" dirty="0"/>
              <a:t> of symmetry?</a:t>
            </a:r>
          </a:p>
        </p:txBody>
      </p:sp>
      <p:pic>
        <p:nvPicPr>
          <p:cNvPr id="6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14DAA3-207A-A149-A257-AC10FC97C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3" y="-245453"/>
            <a:ext cx="3525163" cy="2488351"/>
          </a:xfrm>
          <a:prstGeom prst="rect">
            <a:avLst/>
          </a:prstGeom>
        </p:spPr>
      </p:pic>
      <p:sp>
        <p:nvSpPr>
          <p:cNvPr id="2" name="A">
            <a:hlinkClick r:id="rId5" action="ppaction://hlinksldjump"/>
            <a:extLst>
              <a:ext uri="{FF2B5EF4-FFF2-40B4-BE49-F238E27FC236}">
                <a16:creationId xmlns:a16="http://schemas.microsoft.com/office/drawing/2014/main" id="{EDA5A88D-D5F8-984B-B9CA-43DF75728DBF}"/>
              </a:ext>
            </a:extLst>
          </p:cNvPr>
          <p:cNvSpPr/>
          <p:nvPr/>
        </p:nvSpPr>
        <p:spPr>
          <a:xfrm>
            <a:off x="775699" y="201373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A: </a:t>
            </a:r>
            <a:r>
              <a:rPr lang="en-US" dirty="0"/>
              <a:t>A line that divides a shape into quarters</a:t>
            </a:r>
          </a:p>
        </p:txBody>
      </p:sp>
      <p:sp>
        <p:nvSpPr>
          <p:cNvPr id="10" name="B">
            <a:hlinkClick r:id="rId6" action="ppaction://hlinksldjump"/>
            <a:extLst>
              <a:ext uri="{FF2B5EF4-FFF2-40B4-BE49-F238E27FC236}">
                <a16:creationId xmlns:a16="http://schemas.microsoft.com/office/drawing/2014/main" id="{4C88B37E-C474-2345-8AA4-D252266736DB}"/>
              </a:ext>
            </a:extLst>
          </p:cNvPr>
          <p:cNvSpPr/>
          <p:nvPr/>
        </p:nvSpPr>
        <p:spPr>
          <a:xfrm>
            <a:off x="775699" y="3323690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B: </a:t>
            </a:r>
            <a:r>
              <a:rPr lang="en-US" dirty="0"/>
              <a:t>A line drawn through a shape so that both sides look the same</a:t>
            </a:r>
          </a:p>
        </p:txBody>
      </p:sp>
      <p:sp>
        <p:nvSpPr>
          <p:cNvPr id="12" name="C">
            <a:hlinkClick r:id="rId5" action="ppaction://hlinksldjump"/>
            <a:extLst>
              <a:ext uri="{FF2B5EF4-FFF2-40B4-BE49-F238E27FC236}">
                <a16:creationId xmlns:a16="http://schemas.microsoft.com/office/drawing/2014/main" id="{59BE2210-1B94-794E-A3CF-AC1153D713CB}"/>
              </a:ext>
            </a:extLst>
          </p:cNvPr>
          <p:cNvSpPr/>
          <p:nvPr/>
        </p:nvSpPr>
        <p:spPr>
          <a:xfrm>
            <a:off x="775699" y="463364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C: </a:t>
            </a:r>
            <a:r>
              <a:rPr lang="en-US" dirty="0"/>
              <a:t>A line that outlines the edges of a shape</a:t>
            </a:r>
          </a:p>
        </p:txBody>
      </p:sp>
      <p:pic>
        <p:nvPicPr>
          <p:cNvPr id="3" name="6 Slide 6 Symmetry " descr="6 Slide 6 Symmetry ">
            <a:hlinkClick r:id="" action="ppaction://media"/>
            <a:extLst>
              <a:ext uri="{FF2B5EF4-FFF2-40B4-BE49-F238E27FC236}">
                <a16:creationId xmlns:a16="http://schemas.microsoft.com/office/drawing/2014/main" id="{C3B169A8-87B9-334E-A55D-C3A0472FB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2800" y="59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05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6493268" y="5774075"/>
            <a:ext cx="2204554" cy="640995"/>
          </a:xfrm>
          <a:prstGeom prst="round2DiagRect">
            <a:avLst>
              <a:gd name="adj1" fmla="val 18599"/>
              <a:gd name="adj2" fmla="val 12400"/>
            </a:avLst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79974-1270-4843-8D56-7C5116A9925A}"/>
              </a:ext>
            </a:extLst>
          </p:cNvPr>
          <p:cNvSpPr txBox="1"/>
          <p:nvPr/>
        </p:nvSpPr>
        <p:spPr>
          <a:xfrm>
            <a:off x="2431315" y="2463068"/>
            <a:ext cx="428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BC0105"/>
                </a:solidFill>
              </a:rPr>
              <a:t>Try again!</a:t>
            </a:r>
          </a:p>
        </p:txBody>
      </p:sp>
      <p:pic>
        <p:nvPicPr>
          <p:cNvPr id="2" name="7 Slide 7 Symmetry " descr="7 Slide 7 Symmetry ">
            <a:hlinkClick r:id="" action="ppaction://media"/>
            <a:extLst>
              <a:ext uri="{FF2B5EF4-FFF2-40B4-BE49-F238E27FC236}">
                <a16:creationId xmlns:a16="http://schemas.microsoft.com/office/drawing/2014/main" id="{00CA291F-77BA-9445-A314-47D0A6633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2383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79974-1270-4843-8D56-7C5116A9925A}"/>
              </a:ext>
            </a:extLst>
          </p:cNvPr>
          <p:cNvSpPr txBox="1"/>
          <p:nvPr/>
        </p:nvSpPr>
        <p:spPr>
          <a:xfrm>
            <a:off x="3359651" y="860537"/>
            <a:ext cx="278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36655F1-AAE1-7649-9B2E-70A00FE52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30" y="1974770"/>
            <a:ext cx="3043441" cy="29084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CCF3E8-EDF7-6844-BBA7-01A218895A45}"/>
              </a:ext>
            </a:extLst>
          </p:cNvPr>
          <p:cNvSpPr/>
          <p:nvPr/>
        </p:nvSpPr>
        <p:spPr>
          <a:xfrm>
            <a:off x="1712781" y="2968233"/>
            <a:ext cx="1646870" cy="1646870"/>
          </a:xfrm>
          <a:prstGeom prst="rect">
            <a:avLst/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F9EB05-EDC9-454B-899C-D34C5D117B69}"/>
              </a:ext>
            </a:extLst>
          </p:cNvPr>
          <p:cNvCxnSpPr/>
          <p:nvPr/>
        </p:nvCxnSpPr>
        <p:spPr>
          <a:xfrm>
            <a:off x="2536216" y="2242898"/>
            <a:ext cx="0" cy="29250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8 Slide 8 Symmetry" descr="8 Slide 8 Symmetry">
            <a:hlinkClick r:id="" action="ppaction://media"/>
            <a:extLst>
              <a:ext uri="{FF2B5EF4-FFF2-40B4-BE49-F238E27FC236}">
                <a16:creationId xmlns:a16="http://schemas.microsoft.com/office/drawing/2014/main" id="{CA605A3A-7C21-8946-9AE0-1294CA23E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3854" y="401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1BCC5E81-873D-6A41-B2FD-66EC08A2D3AD}"/>
              </a:ext>
            </a:extLst>
          </p:cNvPr>
          <p:cNvSpPr/>
          <p:nvPr/>
        </p:nvSpPr>
        <p:spPr>
          <a:xfrm>
            <a:off x="4900774" y="427525"/>
            <a:ext cx="3797048" cy="1027416"/>
          </a:xfrm>
          <a:prstGeom prst="round2DiagRect">
            <a:avLst>
              <a:gd name="adj1" fmla="val 0"/>
              <a:gd name="adj2" fmla="val 16533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Which shape has just 4 lines of symmetry?</a:t>
            </a:r>
          </a:p>
        </p:txBody>
      </p:sp>
      <p:pic>
        <p:nvPicPr>
          <p:cNvPr id="6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14DAA3-207A-A149-A257-AC10FC97C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683" y="-245453"/>
            <a:ext cx="3525163" cy="2488351"/>
          </a:xfrm>
          <a:prstGeom prst="rect">
            <a:avLst/>
          </a:prstGeom>
        </p:spPr>
      </p:pic>
      <p:sp>
        <p:nvSpPr>
          <p:cNvPr id="2" name="A">
            <a:hlinkClick r:id="rId5" action="ppaction://hlinksldjump"/>
            <a:extLst>
              <a:ext uri="{FF2B5EF4-FFF2-40B4-BE49-F238E27FC236}">
                <a16:creationId xmlns:a16="http://schemas.microsoft.com/office/drawing/2014/main" id="{EDA5A88D-D5F8-984B-B9CA-43DF75728DBF}"/>
              </a:ext>
            </a:extLst>
          </p:cNvPr>
          <p:cNvSpPr/>
          <p:nvPr/>
        </p:nvSpPr>
        <p:spPr>
          <a:xfrm>
            <a:off x="775699" y="201373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A: </a:t>
            </a:r>
            <a:r>
              <a:rPr lang="en-US" dirty="0"/>
              <a:t>A square</a:t>
            </a:r>
          </a:p>
        </p:txBody>
      </p:sp>
      <p:sp>
        <p:nvSpPr>
          <p:cNvPr id="10" name="B">
            <a:hlinkClick r:id="rId6" action="ppaction://hlinksldjump"/>
            <a:extLst>
              <a:ext uri="{FF2B5EF4-FFF2-40B4-BE49-F238E27FC236}">
                <a16:creationId xmlns:a16="http://schemas.microsoft.com/office/drawing/2014/main" id="{4C88B37E-C474-2345-8AA4-D252266736DB}"/>
              </a:ext>
            </a:extLst>
          </p:cNvPr>
          <p:cNvSpPr/>
          <p:nvPr/>
        </p:nvSpPr>
        <p:spPr>
          <a:xfrm>
            <a:off x="775699" y="3323690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B: </a:t>
            </a:r>
            <a:r>
              <a:rPr lang="en-US" dirty="0"/>
              <a:t>A rectangle</a:t>
            </a:r>
          </a:p>
        </p:txBody>
      </p:sp>
      <p:sp>
        <p:nvSpPr>
          <p:cNvPr id="12" name="C">
            <a:hlinkClick r:id="rId6" action="ppaction://hlinksldjump"/>
            <a:extLst>
              <a:ext uri="{FF2B5EF4-FFF2-40B4-BE49-F238E27FC236}">
                <a16:creationId xmlns:a16="http://schemas.microsoft.com/office/drawing/2014/main" id="{59BE2210-1B94-794E-A3CF-AC1153D713CB}"/>
              </a:ext>
            </a:extLst>
          </p:cNvPr>
          <p:cNvSpPr/>
          <p:nvPr/>
        </p:nvSpPr>
        <p:spPr>
          <a:xfrm>
            <a:off x="775699" y="4633645"/>
            <a:ext cx="7592602" cy="1027416"/>
          </a:xfrm>
          <a:prstGeom prst="roundRect">
            <a:avLst>
              <a:gd name="adj" fmla="val 0"/>
            </a:avLst>
          </a:prstGeom>
          <a:solidFill>
            <a:srgbClr val="00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C: </a:t>
            </a:r>
            <a:r>
              <a:rPr lang="en-US" dirty="0"/>
              <a:t>A parallelogram</a:t>
            </a:r>
          </a:p>
        </p:txBody>
      </p:sp>
      <p:pic>
        <p:nvPicPr>
          <p:cNvPr id="3" name="12 Slide 12 Symmetry " descr="12 Slide 12 Symmetry ">
            <a:hlinkClick r:id="" action="ppaction://media"/>
            <a:extLst>
              <a:ext uri="{FF2B5EF4-FFF2-40B4-BE49-F238E27FC236}">
                <a16:creationId xmlns:a16="http://schemas.microsoft.com/office/drawing/2014/main" id="{BFFDC17C-648B-624F-8080-783CA970C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6924" y="1859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59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328</Words>
  <Application>Microsoft Office PowerPoint</Application>
  <PresentationFormat>On-screen Show (4:3)</PresentationFormat>
  <Paragraphs>52</Paragraphs>
  <Slides>21</Slides>
  <Notes>0</Notes>
  <HiddenSlides>10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twiknl</dc:creator>
  <cp:lastModifiedBy>Alice Edlin</cp:lastModifiedBy>
  <cp:revision>16</cp:revision>
  <dcterms:created xsi:type="dcterms:W3CDTF">2020-09-28T15:35:38Z</dcterms:created>
  <dcterms:modified xsi:type="dcterms:W3CDTF">2022-03-03T14:50:10Z</dcterms:modified>
</cp:coreProperties>
</file>