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handoutMasterIdLst>
    <p:handoutMasterId r:id="rId18"/>
  </p:handoutMasterIdLst>
  <p:sldIdLst>
    <p:sldId id="261" r:id="rId2"/>
    <p:sldId id="258" r:id="rId3"/>
    <p:sldId id="263" r:id="rId4"/>
    <p:sldId id="264" r:id="rId5"/>
    <p:sldId id="281" r:id="rId6"/>
    <p:sldId id="269" r:id="rId7"/>
    <p:sldId id="271" r:id="rId8"/>
    <p:sldId id="272" r:id="rId9"/>
    <p:sldId id="273" r:id="rId10"/>
    <p:sldId id="278" r:id="rId11"/>
    <p:sldId id="277" r:id="rId12"/>
    <p:sldId id="279" r:id="rId13"/>
    <p:sldId id="280" r:id="rId14"/>
    <p:sldId id="274" r:id="rId15"/>
    <p:sldId id="275" r:id="rId16"/>
    <p:sldId id="276" r:id="rId17"/>
  </p:sldIdLst>
  <p:sldSz cx="9144000" cy="6858000" type="screen4x3"/>
  <p:notesSz cx="6858000" cy="9144000"/>
  <p:embeddedFontLst>
    <p:embeddedFont>
      <p:font typeface="BPreplay" panose="02000503000000020004" pitchFamily="50" charset="0"/>
      <p:regular r:id="rId19"/>
      <p:bold r:id="rId20"/>
      <p:italic r:id="rId21"/>
      <p:bold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Sassoon Infant Md" panose="02000603050000020003" pitchFamily="50" charset="0"/>
      <p:regular r:id="rId27"/>
    </p:embeddedFont>
    <p:embeddedFont>
      <p:font typeface="Sassoon Infant Rg" panose="02000503030000020003" pitchFamily="50" charset="0"/>
      <p:regular r:id="rId28"/>
      <p:bold r:id="rId29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17">
          <p15:clr>
            <a:srgbClr val="A4A3A4"/>
          </p15:clr>
        </p15:guide>
        <p15:guide id="4" orient="horz" pos="3997">
          <p15:clr>
            <a:srgbClr val="A4A3A4"/>
          </p15:clr>
        </p15:guide>
        <p15:guide id="5" pos="5443">
          <p15:clr>
            <a:srgbClr val="A4A3A4"/>
          </p15:clr>
        </p15:guide>
        <p15:guide id="6" orient="horz" pos="323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59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D89F"/>
    <a:srgbClr val="EE7919"/>
    <a:srgbClr val="A21770"/>
    <a:srgbClr val="A7E4F7"/>
    <a:srgbClr val="CCE9AD"/>
    <a:srgbClr val="E9FCEF"/>
    <a:srgbClr val="FEFBDA"/>
    <a:srgbClr val="FFFF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1506" y="114"/>
      </p:cViewPr>
      <p:guideLst>
        <p:guide orient="horz" pos="2160"/>
        <p:guide pos="2880"/>
        <p:guide pos="317"/>
        <p:guide orient="horz" pos="3997"/>
        <p:guide pos="5443"/>
        <p:guide orient="horz" pos="323"/>
        <p:guide pos="476"/>
        <p:guide orient="horz" pos="459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29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DE7AA6E-BBAA-40A2-AEA1-AE76D8467C6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D9C6CE-8890-4F6C-B40D-45DE469608D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C780DC4-6772-45EC-ABA7-FADA3EBEBA62}" type="datetimeFigureOut">
              <a:rPr lang="en-GB"/>
              <a:pPr>
                <a:defRPr/>
              </a:pPr>
              <a:t>11/09/2020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5FDA1B-933E-4246-9982-0BF98338637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070936-72FA-496C-82AB-46022375EE3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11BAA8A-0ADF-4C02-89BC-25729A7B78F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473333D-1D2E-474A-8DE8-BC7F7F011310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B891C742-D46A-4274-B685-B1B886C33D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98194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223577D-633C-4DE2-B5AB-AC8426CB46D5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2BA19F7C-9B7C-4B34-8A36-D2AE45C0C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7895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>
            <a:extLst>
              <a:ext uri="{FF2B5EF4-FFF2-40B4-BE49-F238E27FC236}">
                <a16:creationId xmlns:a16="http://schemas.microsoft.com/office/drawing/2014/main" id="{10C8EA15-24CD-4F4C-88DA-8E9A179A20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7405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8618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9561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>
            <a:extLst>
              <a:ext uri="{FF2B5EF4-FFF2-40B4-BE49-F238E27FC236}">
                <a16:creationId xmlns:a16="http://schemas.microsoft.com/office/drawing/2014/main" id="{AFE1C88C-F7FE-4790-A771-36B0D101AE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7087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6BAA07D-ED0A-47C6-988A-C86037839FD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8C91C204-D9C0-4811-957E-B8BBBE4B000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1" r:id="rId4"/>
    <p:sldLayoutId id="2147483792" r:id="rId5"/>
    <p:sldLayoutId id="2147483796" r:id="rId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1C1C1C"/>
          </a:solidFill>
          <a:latin typeface="Sassoon Infant Md" panose="02000603050000020003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image" Target="../media/image21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19" Type="http://schemas.openxmlformats.org/officeDocument/2006/relationships/image" Target="../media/image1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>
            <a:extLst>
              <a:ext uri="{FF2B5EF4-FFF2-40B4-BE49-F238E27FC236}">
                <a16:creationId xmlns:a16="http://schemas.microsoft.com/office/drawing/2014/main" id="{079B7782-1B98-4611-BAEA-E36D087164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8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6">
            <a:extLst>
              <a:ext uri="{FF2B5EF4-FFF2-40B4-BE49-F238E27FC236}">
                <a16:creationId xmlns:a16="http://schemas.microsoft.com/office/drawing/2014/main" id="{CAE1816E-116B-4FBF-AFF1-C6E8B8EA2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1688" y="6383338"/>
            <a:ext cx="4992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  <a:latin typeface="BPreplay" panose="02000503000000020004" pitchFamily="50" charset="0"/>
              </a:rPr>
              <a:t>Year One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F0D56A-5A5E-4AC6-B8FB-B48EE1E07866}"/>
              </a:ext>
            </a:extLst>
          </p:cNvPr>
          <p:cNvSpPr/>
          <p:nvPr/>
        </p:nvSpPr>
        <p:spPr>
          <a:xfrm>
            <a:off x="0" y="6251575"/>
            <a:ext cx="9144000" cy="611188"/>
          </a:xfrm>
          <a:prstGeom prst="rect">
            <a:avLst/>
          </a:prstGeom>
          <a:solidFill>
            <a:srgbClr val="A21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3C4FA58-EF7A-4FCD-B3E9-60F89042EAD8}"/>
              </a:ext>
            </a:extLst>
          </p:cNvPr>
          <p:cNvCxnSpPr/>
          <p:nvPr/>
        </p:nvCxnSpPr>
        <p:spPr>
          <a:xfrm>
            <a:off x="0" y="6251575"/>
            <a:ext cx="92614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4" name="TextBox 10">
            <a:extLst>
              <a:ext uri="{FF2B5EF4-FFF2-40B4-BE49-F238E27FC236}">
                <a16:creationId xmlns:a16="http://schemas.microsoft.com/office/drawing/2014/main" id="{9DC59AEA-3650-4927-83E6-86E45BE910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8275" y="6464300"/>
            <a:ext cx="3725863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800" b="1">
                <a:solidFill>
                  <a:schemeClr val="bg1"/>
                </a:solidFill>
                <a:latin typeface="BPreplay" panose="02000503000000020004" pitchFamily="50" charset="0"/>
              </a:rPr>
              <a:t>History</a:t>
            </a:r>
            <a:r>
              <a:rPr lang="en-GB" altLang="en-US" sz="800">
                <a:solidFill>
                  <a:schemeClr val="bg1"/>
                </a:solidFill>
                <a:latin typeface="BPreplay" panose="02000503000000020004" pitchFamily="50" charset="0"/>
              </a:rPr>
              <a:t> | UKS2 | Ancient Egypt | Who Were the Ancient Egyptians? | Lesson 1</a:t>
            </a:r>
          </a:p>
        </p:txBody>
      </p:sp>
      <p:sp>
        <p:nvSpPr>
          <p:cNvPr id="7175" name="Text Placeholder 16">
            <a:extLst>
              <a:ext uri="{FF2B5EF4-FFF2-40B4-BE49-F238E27FC236}">
                <a16:creationId xmlns:a16="http://schemas.microsoft.com/office/drawing/2014/main" id="{446ECBC1-9EF2-4FD2-8B3C-A728D335A0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55763" y="3200400"/>
            <a:ext cx="5832475" cy="542925"/>
          </a:xfrm>
        </p:spPr>
        <p:txBody>
          <a:bodyPr/>
          <a:lstStyle/>
          <a:p>
            <a:pPr eaLnBrk="1" hangingPunct="1"/>
            <a:r>
              <a:rPr lang="en-GB" altLang="en-US"/>
              <a:t>Ancient Egypt</a:t>
            </a:r>
          </a:p>
        </p:txBody>
      </p:sp>
      <p:sp>
        <p:nvSpPr>
          <p:cNvPr id="7176" name="Title 17">
            <a:extLst>
              <a:ext uri="{FF2B5EF4-FFF2-40B4-BE49-F238E27FC236}">
                <a16:creationId xmlns:a16="http://schemas.microsoft.com/office/drawing/2014/main" id="{F1021A54-5B0A-4BBF-8653-C3499C56D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2359025"/>
            <a:ext cx="8064500" cy="655638"/>
          </a:xfrm>
        </p:spPr>
        <p:txBody>
          <a:bodyPr/>
          <a:lstStyle/>
          <a:p>
            <a:pPr eaLnBrk="1" hangingPunct="1"/>
            <a:r>
              <a:rPr lang="en-GB" altLang="en-US"/>
              <a:t>History</a:t>
            </a:r>
          </a:p>
        </p:txBody>
      </p:sp>
      <p:pic>
        <p:nvPicPr>
          <p:cNvPr id="7177" name="Picture 2">
            <a:extLst>
              <a:ext uri="{FF2B5EF4-FFF2-40B4-BE49-F238E27FC236}">
                <a16:creationId xmlns:a16="http://schemas.microsoft.com/office/drawing/2014/main" id="{34D72A0B-C137-4241-BCFD-732126EAA6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982663"/>
            <a:ext cx="161290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C55AA67-88D7-45C2-9C58-E73FE895EBDF}"/>
              </a:ext>
            </a:extLst>
          </p:cNvPr>
          <p:cNvSpPr/>
          <p:nvPr/>
        </p:nvSpPr>
        <p:spPr>
          <a:xfrm>
            <a:off x="503238" y="2441575"/>
            <a:ext cx="8137525" cy="3087688"/>
          </a:xfrm>
          <a:prstGeom prst="rect">
            <a:avLst/>
          </a:prstGeom>
          <a:solidFill>
            <a:srgbClr val="F2D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6387" name="Title 5">
            <a:extLst>
              <a:ext uri="{FF2B5EF4-FFF2-40B4-BE49-F238E27FC236}">
                <a16:creationId xmlns:a16="http://schemas.microsoft.com/office/drawing/2014/main" id="{6C10161C-0683-414B-9881-EBC61B22E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650875"/>
            <a:ext cx="8137525" cy="69215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altLang="en-US"/>
              <a:t>Ancient Egyptian Life</a:t>
            </a:r>
            <a:endParaRPr lang="en-GB" altLang="en-US" sz="3200"/>
          </a:p>
        </p:txBody>
      </p:sp>
      <p:sp>
        <p:nvSpPr>
          <p:cNvPr id="16388" name="Content Placeholder 6">
            <a:extLst>
              <a:ext uri="{FF2B5EF4-FFF2-40B4-BE49-F238E27FC236}">
                <a16:creationId xmlns:a16="http://schemas.microsoft.com/office/drawing/2014/main" id="{E60CE4A4-9684-4B20-BF9E-1D7D4D733C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675" y="1479550"/>
            <a:ext cx="4695825" cy="1052513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GB" altLang="en-US"/>
              <a:t>What can we learn about the ancient Egyptians from this </a:t>
            </a:r>
            <a:r>
              <a:rPr lang="en-GB" altLang="en-US" b="1"/>
              <a:t>artefact?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9F409D50-2D2A-4512-B68B-626F8AD2E82E}"/>
              </a:ext>
            </a:extLst>
          </p:cNvPr>
          <p:cNvSpPr txBox="1">
            <a:spLocks/>
          </p:cNvSpPr>
          <p:nvPr/>
        </p:nvSpPr>
        <p:spPr>
          <a:xfrm>
            <a:off x="574675" y="2305050"/>
            <a:ext cx="4851400" cy="2935288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lIns="252000" tIns="252000" rIns="252000" bIns="252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2000" b="1" dirty="0"/>
              <a:t>What questions could we ask?</a:t>
            </a:r>
          </a:p>
          <a:p>
            <a:pPr marL="342900" indent="-3429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GB" dirty="0"/>
              <a:t>What is it?</a:t>
            </a:r>
          </a:p>
          <a:p>
            <a:pPr marL="342900" indent="-3429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GB" dirty="0"/>
              <a:t>What do you think it was used for?</a:t>
            </a:r>
          </a:p>
          <a:p>
            <a:pPr marL="342900" indent="-3429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GB" dirty="0"/>
              <a:t>Where do you think it may have been found?</a:t>
            </a:r>
          </a:p>
          <a:p>
            <a:pPr marL="342900" indent="-3429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GB" dirty="0"/>
              <a:t>Who might it have belonged to?</a:t>
            </a:r>
          </a:p>
          <a:p>
            <a:pPr marL="342900" indent="-3429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GB" dirty="0"/>
              <a:t>What might it be made from?</a:t>
            </a:r>
          </a:p>
          <a:p>
            <a:pPr marL="342900" indent="-3429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GB" dirty="0"/>
              <a:t>What does it tell us about ancient Egypt?</a:t>
            </a:r>
          </a:p>
        </p:txBody>
      </p:sp>
      <p:pic>
        <p:nvPicPr>
          <p:cNvPr id="16390" name="Picture 7">
            <a:extLst>
              <a:ext uri="{FF2B5EF4-FFF2-40B4-BE49-F238E27FC236}">
                <a16:creationId xmlns:a16="http://schemas.microsoft.com/office/drawing/2014/main" id="{3B2D1834-2DA1-4596-A6DD-C153EDB48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063" y="1514475"/>
            <a:ext cx="3013075" cy="4516438"/>
          </a:xfrm>
          <a:prstGeom prst="rect">
            <a:avLst/>
          </a:prstGeom>
          <a:noFill/>
          <a:ln w="38100">
            <a:solidFill>
              <a:srgbClr val="EE791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1" name="Rectangle 1">
            <a:extLst>
              <a:ext uri="{FF2B5EF4-FFF2-40B4-BE49-F238E27FC236}">
                <a16:creationId xmlns:a16="http://schemas.microsoft.com/office/drawing/2014/main" id="{EEBBDD93-E9CD-4352-AF2A-E204614636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6143625"/>
            <a:ext cx="45720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rgbClr val="000000"/>
                </a:solidFill>
                <a:latin typeface="BPreplay" panose="02000503000000020004" pitchFamily="50" charset="0"/>
              </a:rPr>
              <a:t>Photo courtesy of firepile(@flickr.com) - granted under creative commons licence attribution</a:t>
            </a:r>
            <a:r>
              <a:rPr lang="en-GB" altLang="en-US" sz="500">
                <a:solidFill>
                  <a:schemeClr val="tx1"/>
                </a:solidFill>
                <a:latin typeface="BPreplay" panose="02000503000000020004" pitchFamily="50" charset="0"/>
              </a:rPr>
              <a:t>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91BA372-720F-47FE-8A58-296043709D07}"/>
              </a:ext>
            </a:extLst>
          </p:cNvPr>
          <p:cNvSpPr/>
          <p:nvPr/>
        </p:nvSpPr>
        <p:spPr>
          <a:xfrm>
            <a:off x="827088" y="1479550"/>
            <a:ext cx="4414837" cy="4551363"/>
          </a:xfrm>
          <a:prstGeom prst="rect">
            <a:avLst/>
          </a:prstGeom>
          <a:solidFill>
            <a:srgbClr val="F2D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7411" name="Title 5">
            <a:extLst>
              <a:ext uri="{FF2B5EF4-FFF2-40B4-BE49-F238E27FC236}">
                <a16:creationId xmlns:a16="http://schemas.microsoft.com/office/drawing/2014/main" id="{0DE6A81A-6AB3-4BD4-9BDE-845D421E5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650875"/>
            <a:ext cx="8137525" cy="69215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altLang="en-US"/>
              <a:t>Ancient Egyptian Life</a:t>
            </a:r>
            <a:endParaRPr lang="en-GB" altLang="en-US" sz="3200"/>
          </a:p>
        </p:txBody>
      </p:sp>
      <p:sp>
        <p:nvSpPr>
          <p:cNvPr id="17412" name="Content Placeholder 6">
            <a:extLst>
              <a:ext uri="{FF2B5EF4-FFF2-40B4-BE49-F238E27FC236}">
                <a16:creationId xmlns:a16="http://schemas.microsoft.com/office/drawing/2014/main" id="{CE789E5F-CF02-41B3-94EC-BDE9FB9ADF12}"/>
              </a:ext>
            </a:extLst>
          </p:cNvPr>
          <p:cNvSpPr>
            <a:spLocks/>
          </p:cNvSpPr>
          <p:nvPr/>
        </p:nvSpPr>
        <p:spPr bwMode="auto">
          <a:xfrm>
            <a:off x="650875" y="1282700"/>
            <a:ext cx="4887913" cy="4316413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GB" altLang="en-US" sz="1600" b="1"/>
              <a:t>What is it?</a:t>
            </a:r>
          </a:p>
          <a:p>
            <a:pPr eaLnBrk="1" hangingPunct="1"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GB" altLang="en-US" sz="1600"/>
              <a:t>It is a statue of a cat.</a:t>
            </a:r>
          </a:p>
          <a:p>
            <a:pPr eaLnBrk="1" hangingPunct="1"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GB" altLang="en-US" sz="1600" b="1"/>
              <a:t>What do you think it was used for?</a:t>
            </a:r>
          </a:p>
          <a:p>
            <a:pPr eaLnBrk="1" hangingPunct="1"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GB" altLang="en-US" sz="1600"/>
              <a:t>It might have been made to look like a real cat that someone had as a pet.</a:t>
            </a:r>
          </a:p>
          <a:p>
            <a:pPr eaLnBrk="1" hangingPunct="1"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GB" altLang="en-US" sz="1600" b="1"/>
              <a:t>Where do you think it may have been found?</a:t>
            </a:r>
          </a:p>
          <a:p>
            <a:pPr eaLnBrk="1" hangingPunct="1"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GB" altLang="en-US" sz="1600"/>
              <a:t>It might have been found in a pyramid.</a:t>
            </a:r>
          </a:p>
          <a:p>
            <a:pPr eaLnBrk="1" hangingPunct="1"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GB" altLang="en-US" sz="1600" b="1"/>
              <a:t>Who might it have belonged to?</a:t>
            </a:r>
          </a:p>
          <a:p>
            <a:pPr eaLnBrk="1" hangingPunct="1"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GB" altLang="en-US" sz="1600"/>
              <a:t>It probably belonged to someone rich because it’s not something you would need in your daily life, so it was a luxury.</a:t>
            </a:r>
          </a:p>
          <a:p>
            <a:pPr eaLnBrk="1" hangingPunct="1"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GB" altLang="en-US" sz="1600" b="1"/>
              <a:t>What might it be made from?</a:t>
            </a:r>
          </a:p>
          <a:p>
            <a:pPr eaLnBrk="1" hangingPunct="1"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GB" altLang="en-US" sz="1600"/>
              <a:t>It looks like it might be made from wood.</a:t>
            </a:r>
          </a:p>
          <a:p>
            <a:pPr eaLnBrk="1" hangingPunct="1"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GB" altLang="en-US" sz="1600" b="1"/>
              <a:t>What does it tell us about ancient Egypt?</a:t>
            </a:r>
          </a:p>
          <a:p>
            <a:pPr eaLnBrk="1" hangingPunct="1"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GB" altLang="en-US" sz="1600"/>
              <a:t>I think it tells us that cats were important to the ancient Egyptians because they wouldn’t have made statues of them otherwise.</a:t>
            </a:r>
          </a:p>
          <a:p>
            <a:pPr eaLnBrk="1" hangingPunct="1">
              <a:spcBef>
                <a:spcPts val="300"/>
              </a:spcBef>
              <a:buFont typeface="Arial" panose="020B0604020202020204" pitchFamily="34" charset="0"/>
              <a:buNone/>
            </a:pPr>
            <a:endParaRPr lang="en-GB" altLang="en-US" sz="1600"/>
          </a:p>
          <a:p>
            <a:pPr eaLnBrk="1" hangingPunct="1">
              <a:spcBef>
                <a:spcPts val="300"/>
              </a:spcBef>
              <a:buFont typeface="Arial" panose="020B0604020202020204" pitchFamily="34" charset="0"/>
              <a:buNone/>
            </a:pPr>
            <a:endParaRPr lang="en-GB" altLang="en-US" sz="1600"/>
          </a:p>
          <a:p>
            <a:pPr eaLnBrk="1" hangingPunct="1">
              <a:spcBef>
                <a:spcPts val="300"/>
              </a:spcBef>
              <a:buFont typeface="Arial" panose="020B0604020202020204" pitchFamily="34" charset="0"/>
              <a:buNone/>
            </a:pPr>
            <a:endParaRPr lang="en-GB" altLang="en-US" sz="1600"/>
          </a:p>
          <a:p>
            <a:pPr eaLnBrk="1" hangingPunct="1">
              <a:spcBef>
                <a:spcPts val="300"/>
              </a:spcBef>
              <a:buFont typeface="Arial" panose="020B0604020202020204" pitchFamily="34" charset="0"/>
              <a:buNone/>
            </a:pPr>
            <a:endParaRPr lang="en-GB" altLang="en-US" sz="1600"/>
          </a:p>
          <a:p>
            <a:pPr eaLnBrk="1" hangingPunct="1">
              <a:spcBef>
                <a:spcPts val="300"/>
              </a:spcBef>
              <a:buFont typeface="Arial" panose="020B0604020202020204" pitchFamily="34" charset="0"/>
              <a:buNone/>
            </a:pPr>
            <a:endParaRPr lang="en-GB" altLang="en-US" sz="1600"/>
          </a:p>
          <a:p>
            <a:pPr eaLnBrk="1" hangingPunct="1">
              <a:spcBef>
                <a:spcPts val="300"/>
              </a:spcBef>
              <a:buFont typeface="Arial" panose="020B0604020202020204" pitchFamily="34" charset="0"/>
              <a:buNone/>
            </a:pPr>
            <a:endParaRPr lang="en-GB" altLang="en-US" sz="1600"/>
          </a:p>
        </p:txBody>
      </p:sp>
      <p:pic>
        <p:nvPicPr>
          <p:cNvPr id="17413" name="Picture 7">
            <a:extLst>
              <a:ext uri="{FF2B5EF4-FFF2-40B4-BE49-F238E27FC236}">
                <a16:creationId xmlns:a16="http://schemas.microsoft.com/office/drawing/2014/main" id="{964F2DE9-95D1-4824-9373-E87C0AF8D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463" y="1514475"/>
            <a:ext cx="3013075" cy="4516438"/>
          </a:xfrm>
          <a:prstGeom prst="rect">
            <a:avLst/>
          </a:prstGeom>
          <a:noFill/>
          <a:ln w="38100">
            <a:solidFill>
              <a:srgbClr val="EE791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4" name="Rectangle 1">
            <a:extLst>
              <a:ext uri="{FF2B5EF4-FFF2-40B4-BE49-F238E27FC236}">
                <a16:creationId xmlns:a16="http://schemas.microsoft.com/office/drawing/2014/main" id="{36614267-D1B2-4EE6-A926-7E397E1E7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6143625"/>
            <a:ext cx="45720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rgbClr val="000000"/>
                </a:solidFill>
                <a:latin typeface="BPreplay" panose="02000503000000020004" pitchFamily="50" charset="0"/>
              </a:rPr>
              <a:t>Photo courtesy of firepile(@flickr.com) - granted under creative commons licence attribution</a:t>
            </a:r>
            <a:r>
              <a:rPr lang="en-GB" altLang="en-US" sz="500">
                <a:solidFill>
                  <a:schemeClr val="tx1"/>
                </a:solidFill>
                <a:latin typeface="BPreplay" panose="02000503000000020004" pitchFamily="50" charset="0"/>
              </a:rPr>
              <a:t>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934E1A8-307A-4274-86F5-FFF8212F6431}"/>
              </a:ext>
            </a:extLst>
          </p:cNvPr>
          <p:cNvSpPr/>
          <p:nvPr/>
        </p:nvSpPr>
        <p:spPr>
          <a:xfrm>
            <a:off x="503238" y="2908300"/>
            <a:ext cx="8137525" cy="1550988"/>
          </a:xfrm>
          <a:prstGeom prst="rect">
            <a:avLst/>
          </a:prstGeom>
          <a:solidFill>
            <a:srgbClr val="F2D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8435" name="Title 5">
            <a:extLst>
              <a:ext uri="{FF2B5EF4-FFF2-40B4-BE49-F238E27FC236}">
                <a16:creationId xmlns:a16="http://schemas.microsoft.com/office/drawing/2014/main" id="{EE1C75BB-BD01-48DB-B7C0-E7C6C8EF7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650875"/>
            <a:ext cx="8137525" cy="69215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altLang="en-US"/>
              <a:t>Ancient Egyptian Life</a:t>
            </a:r>
            <a:endParaRPr lang="en-GB" altLang="en-US" sz="3200"/>
          </a:p>
        </p:txBody>
      </p:sp>
      <p:sp>
        <p:nvSpPr>
          <p:cNvPr id="18436" name="Content Placeholder 6">
            <a:extLst>
              <a:ext uri="{FF2B5EF4-FFF2-40B4-BE49-F238E27FC236}">
                <a16:creationId xmlns:a16="http://schemas.microsoft.com/office/drawing/2014/main" id="{C4026274-B31D-4711-8628-A9DFA7206DF8}"/>
              </a:ext>
            </a:extLst>
          </p:cNvPr>
          <p:cNvSpPr>
            <a:spLocks/>
          </p:cNvSpPr>
          <p:nvPr/>
        </p:nvSpPr>
        <p:spPr bwMode="auto">
          <a:xfrm>
            <a:off x="801688" y="3086100"/>
            <a:ext cx="4397375" cy="2935288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GB" altLang="en-US" sz="2400"/>
              <a:t>What else would you like to know about this object?</a:t>
            </a:r>
          </a:p>
        </p:txBody>
      </p:sp>
      <p:pic>
        <p:nvPicPr>
          <p:cNvPr id="18437" name="Picture 7">
            <a:extLst>
              <a:ext uri="{FF2B5EF4-FFF2-40B4-BE49-F238E27FC236}">
                <a16:creationId xmlns:a16="http://schemas.microsoft.com/office/drawing/2014/main" id="{FFAD0584-6A4F-4B4B-949C-953D732FD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063" y="1514475"/>
            <a:ext cx="3013075" cy="4516438"/>
          </a:xfrm>
          <a:prstGeom prst="rect">
            <a:avLst/>
          </a:prstGeom>
          <a:noFill/>
          <a:ln w="38100">
            <a:solidFill>
              <a:srgbClr val="EE791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8" name="Rectangle 1">
            <a:extLst>
              <a:ext uri="{FF2B5EF4-FFF2-40B4-BE49-F238E27FC236}">
                <a16:creationId xmlns:a16="http://schemas.microsoft.com/office/drawing/2014/main" id="{B3B79F4F-F185-4DD7-83E5-601E4838A9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6143625"/>
            <a:ext cx="45720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rgbClr val="000000"/>
                </a:solidFill>
                <a:latin typeface="BPreplay" panose="02000503000000020004" pitchFamily="50" charset="0"/>
              </a:rPr>
              <a:t>Photo courtesy of firepile(@flickr.com) - granted under creative commons licence attribution</a:t>
            </a:r>
            <a:r>
              <a:rPr lang="en-GB" altLang="en-US" sz="500">
                <a:solidFill>
                  <a:schemeClr val="tx1"/>
                </a:solidFill>
                <a:latin typeface="BPreplay" panose="02000503000000020004" pitchFamily="50" charset="0"/>
              </a:rPr>
              <a:t>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5">
            <a:extLst>
              <a:ext uri="{FF2B5EF4-FFF2-40B4-BE49-F238E27FC236}">
                <a16:creationId xmlns:a16="http://schemas.microsoft.com/office/drawing/2014/main" id="{0AF182FE-7F82-4F1A-A0AA-5D41902DD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650875"/>
            <a:ext cx="8137525" cy="69215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altLang="en-US" sz="3600"/>
              <a:t>Ancient Egyptian Artefacts Activity</a:t>
            </a:r>
            <a:endParaRPr lang="en-GB" altLang="en-US" sz="2800"/>
          </a:p>
        </p:txBody>
      </p:sp>
      <p:sp>
        <p:nvSpPr>
          <p:cNvPr id="19459" name="Content Placeholder 6">
            <a:extLst>
              <a:ext uri="{FF2B5EF4-FFF2-40B4-BE49-F238E27FC236}">
                <a16:creationId xmlns:a16="http://schemas.microsoft.com/office/drawing/2014/main" id="{A75AD081-F989-4F3B-B52C-3ACC0AEDB1C7}"/>
              </a:ext>
            </a:extLst>
          </p:cNvPr>
          <p:cNvSpPr>
            <a:spLocks/>
          </p:cNvSpPr>
          <p:nvPr/>
        </p:nvSpPr>
        <p:spPr bwMode="auto">
          <a:xfrm>
            <a:off x="503238" y="1112838"/>
            <a:ext cx="8137525" cy="2935287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GB" altLang="en-US"/>
              <a:t>Look at the photograph you have been given.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GB" altLang="en-US"/>
              <a:t>Follow the instructions on your </a:t>
            </a:r>
            <a:r>
              <a:rPr lang="en-GB" altLang="en-US" b="1"/>
              <a:t>Egyptian Artefacts Activity Sheet.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GB" altLang="en-US"/>
              <a:t>Make sure you have a go at the </a:t>
            </a:r>
            <a:r>
              <a:rPr lang="en-GB" altLang="en-US" b="1"/>
              <a:t>extra challenge </a:t>
            </a:r>
            <a:r>
              <a:rPr lang="en-GB" altLang="en-US"/>
              <a:t>if you have one.</a:t>
            </a:r>
            <a:endParaRPr lang="en-GB" altLang="en-US" sz="16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F60D69-BD1F-4477-A8B7-02F4235385F1}"/>
              </a:ext>
            </a:extLst>
          </p:cNvPr>
          <p:cNvSpPr/>
          <p:nvPr/>
        </p:nvSpPr>
        <p:spPr>
          <a:xfrm>
            <a:off x="503238" y="2908300"/>
            <a:ext cx="8137525" cy="2935288"/>
          </a:xfrm>
          <a:prstGeom prst="rect">
            <a:avLst/>
          </a:prstGeom>
          <a:solidFill>
            <a:srgbClr val="F2D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9461" name="Picture 3">
            <a:extLst>
              <a:ext uri="{FF2B5EF4-FFF2-40B4-BE49-F238E27FC236}">
                <a16:creationId xmlns:a16="http://schemas.microsoft.com/office/drawing/2014/main" id="{8184B454-C947-4577-95F8-2FE75EAE34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450" y="2662238"/>
            <a:ext cx="159861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2">
            <a:extLst>
              <a:ext uri="{FF2B5EF4-FFF2-40B4-BE49-F238E27FC236}">
                <a16:creationId xmlns:a16="http://schemas.microsoft.com/office/drawing/2014/main" id="{64F2A49B-92F1-4627-9ACE-2BB1758E82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163" y="2741613"/>
            <a:ext cx="2030412" cy="28717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3" name="Picture 3">
            <a:extLst>
              <a:ext uri="{FF2B5EF4-FFF2-40B4-BE49-F238E27FC236}">
                <a16:creationId xmlns:a16="http://schemas.microsoft.com/office/drawing/2014/main" id="{A3839B5C-F77B-4BF3-8F11-204614939D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2613025"/>
            <a:ext cx="2028825" cy="287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5">
            <a:extLst>
              <a:ext uri="{FF2B5EF4-FFF2-40B4-BE49-F238E27FC236}">
                <a16:creationId xmlns:a16="http://schemas.microsoft.com/office/drawing/2014/main" id="{0664CAFD-C92E-4233-B44A-2051B776A5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3219450"/>
            <a:ext cx="2028825" cy="2871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5" name="Picture 1">
            <a:extLst>
              <a:ext uri="{FF2B5EF4-FFF2-40B4-BE49-F238E27FC236}">
                <a16:creationId xmlns:a16="http://schemas.microsoft.com/office/drawing/2014/main" id="{5DC3DC25-942A-4939-B929-923C5F02D4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438" y="3217863"/>
            <a:ext cx="2032000" cy="28717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5">
            <a:extLst>
              <a:ext uri="{FF2B5EF4-FFF2-40B4-BE49-F238E27FC236}">
                <a16:creationId xmlns:a16="http://schemas.microsoft.com/office/drawing/2014/main" id="{3296D1EB-495D-4D21-BF68-1FB03CC5A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00" y="668338"/>
            <a:ext cx="8137525" cy="69215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altLang="en-US" sz="3600"/>
              <a:t>The Ancient Egyptian Museum</a:t>
            </a:r>
            <a:endParaRPr lang="en-GB" altLang="en-US" sz="2800"/>
          </a:p>
        </p:txBody>
      </p:sp>
      <p:sp>
        <p:nvSpPr>
          <p:cNvPr id="20483" name="Content Placeholder 6">
            <a:extLst>
              <a:ext uri="{FF2B5EF4-FFF2-40B4-BE49-F238E27FC236}">
                <a16:creationId xmlns:a16="http://schemas.microsoft.com/office/drawing/2014/main" id="{07D0F66C-39AC-4B8E-9AE3-0DBF858C4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1171575"/>
            <a:ext cx="8137525" cy="2000250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GB" altLang="en-US"/>
              <a:t>By the end of this unit, you are going to have turned your classroom into a museum.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GB" altLang="en-US"/>
              <a:t>You now need to think about some of the exhibits (displays) that you will make.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GB" altLang="en-US"/>
              <a:t>What key information will there need to be in a museum about this topic?       E.g. A ‘Mummies’ room?</a:t>
            </a:r>
          </a:p>
        </p:txBody>
      </p:sp>
      <p:pic>
        <p:nvPicPr>
          <p:cNvPr id="20484" name="Picture 8" descr="Museum.tiff">
            <a:extLst>
              <a:ext uri="{FF2B5EF4-FFF2-40B4-BE49-F238E27FC236}">
                <a16:creationId xmlns:a16="http://schemas.microsoft.com/office/drawing/2014/main" id="{057ED209-36A1-4C75-B6C8-D2A9321B90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19"/>
          <a:stretch>
            <a:fillRect/>
          </a:stretch>
        </p:blipFill>
        <p:spPr bwMode="auto">
          <a:xfrm>
            <a:off x="755650" y="3030538"/>
            <a:ext cx="3767138" cy="306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1">
            <a:extLst>
              <a:ext uri="{FF2B5EF4-FFF2-40B4-BE49-F238E27FC236}">
                <a16:creationId xmlns:a16="http://schemas.microsoft.com/office/drawing/2014/main" id="{5E3FDF7D-8D68-4781-B05A-CA15ECA150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9"/>
          <a:stretch>
            <a:fillRect/>
          </a:stretch>
        </p:blipFill>
        <p:spPr bwMode="auto">
          <a:xfrm>
            <a:off x="4629150" y="3030538"/>
            <a:ext cx="3759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Rectangle 3">
            <a:extLst>
              <a:ext uri="{FF2B5EF4-FFF2-40B4-BE49-F238E27FC236}">
                <a16:creationId xmlns:a16="http://schemas.microsoft.com/office/drawing/2014/main" id="{0A39642F-4B6C-49CF-8B1C-FE898F54E7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6145213"/>
            <a:ext cx="4572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chemeClr val="tx1"/>
                </a:solidFill>
                <a:latin typeface="BPreplay" panose="02000503000000020004" pitchFamily="50" charset="0"/>
              </a:rPr>
              <a:t>Photo courtesy of Biker Jun and –Jeffrey-  (@flickr.com) - granted under creative commons licence - attribution</a:t>
            </a:r>
          </a:p>
        </p:txBody>
      </p:sp>
      <p:pic>
        <p:nvPicPr>
          <p:cNvPr id="20487" name="Whole Class">
            <a:extLst>
              <a:ext uri="{FF2B5EF4-FFF2-40B4-BE49-F238E27FC236}">
                <a16:creationId xmlns:a16="http://schemas.microsoft.com/office/drawing/2014/main" id="{E81E452C-64DD-417B-B739-2FC3710245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6AC01823-FD26-4573-AAA1-68C4BADE9C97}"/>
              </a:ext>
            </a:extLst>
          </p:cNvPr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5D2AB43D-7B80-41C2-B2D2-8DA1D2DC907A}"/>
              </a:ext>
            </a:extLst>
          </p:cNvPr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1508" name="Title 1">
            <a:extLst>
              <a:ext uri="{FF2B5EF4-FFF2-40B4-BE49-F238E27FC236}">
                <a16:creationId xmlns:a16="http://schemas.microsoft.com/office/drawing/2014/main" id="{6199AA74-B399-486B-940F-3C6DDC66F9AE}"/>
              </a:ext>
            </a:extLst>
          </p:cNvPr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Sassoon Infant Md" panose="02000603050000020003" pitchFamily="50" charset="0"/>
              </a:rPr>
              <a:t>Success Criteria</a:t>
            </a:r>
          </a:p>
        </p:txBody>
      </p:sp>
      <p:sp>
        <p:nvSpPr>
          <p:cNvPr id="21509" name="Title 1">
            <a:extLst>
              <a:ext uri="{FF2B5EF4-FFF2-40B4-BE49-F238E27FC236}">
                <a16:creationId xmlns:a16="http://schemas.microsoft.com/office/drawing/2014/main" id="{C5352812-127E-463C-B35E-F0C8C48D4D28}"/>
              </a:ext>
            </a:extLst>
          </p:cNvPr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Sassoon Infant Md" panose="02000603050000020003" pitchFamily="50" charset="0"/>
              </a:rPr>
              <a:t>Aim</a:t>
            </a:r>
          </a:p>
        </p:txBody>
      </p:sp>
      <p:pic>
        <p:nvPicPr>
          <p:cNvPr id="21510" name="Picture 7">
            <a:extLst>
              <a:ext uri="{FF2B5EF4-FFF2-40B4-BE49-F238E27FC236}">
                <a16:creationId xmlns:a16="http://schemas.microsoft.com/office/drawing/2014/main" id="{F54116B4-9BA2-4A06-A427-80F9D396C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Content Placeholder 15">
            <a:extLst>
              <a:ext uri="{FF2B5EF4-FFF2-40B4-BE49-F238E27FC236}">
                <a16:creationId xmlns:a16="http://schemas.microsoft.com/office/drawing/2014/main" id="{25C76AFB-E206-4C2F-91A1-2423C80ED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pPr eaLnBrk="1" hangingPunct="1"/>
            <a:r>
              <a:rPr lang="en-GB" altLang="en-US"/>
              <a:t>I can find out about Egyptian life by looking at artefacts.</a:t>
            </a:r>
          </a:p>
        </p:txBody>
      </p:sp>
      <p:sp>
        <p:nvSpPr>
          <p:cNvPr id="21512" name="Content Placeholder 15">
            <a:extLst>
              <a:ext uri="{FF2B5EF4-FFF2-40B4-BE49-F238E27FC236}">
                <a16:creationId xmlns:a16="http://schemas.microsoft.com/office/drawing/2014/main" id="{1B74E0F9-F808-4DD2-8EC8-1DCC49A9B758}"/>
              </a:ext>
            </a:extLst>
          </p:cNvPr>
          <p:cNvSpPr txBox="1">
            <a:spLocks/>
          </p:cNvSpPr>
          <p:nvPr/>
        </p:nvSpPr>
        <p:spPr bwMode="auto">
          <a:xfrm>
            <a:off x="628650" y="3467100"/>
            <a:ext cx="78867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/>
            <a:r>
              <a:rPr lang="en-GB" altLang="en-US"/>
              <a:t>I can point out where Egypt is on a map.</a:t>
            </a:r>
          </a:p>
          <a:p>
            <a:pPr eaLnBrk="1" hangingPunct="1"/>
            <a:r>
              <a:rPr lang="en-GB" altLang="en-US"/>
              <a:t>I can describe when the ancient Egyptians lived.</a:t>
            </a:r>
          </a:p>
          <a:p>
            <a:pPr eaLnBrk="1" hangingPunct="1"/>
            <a:r>
              <a:rPr lang="en-GB" altLang="en-US"/>
              <a:t>I can raise at least two questions about an artefact.</a:t>
            </a:r>
          </a:p>
          <a:p>
            <a:pPr eaLnBrk="1" hangingPunct="1"/>
            <a:r>
              <a:rPr lang="en-GB" altLang="en-US"/>
              <a:t>I can decide what an artefact might have been used as.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Twinkl Logo">
            <a:extLst>
              <a:ext uri="{FF2B5EF4-FFF2-40B4-BE49-F238E27FC236}">
                <a16:creationId xmlns:a16="http://schemas.microsoft.com/office/drawing/2014/main" id="{34A73521-59A9-4A46-9324-8F12120611BA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313" y="5719763"/>
            <a:ext cx="587375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74089630-92C7-4A94-94B2-03E52A895C10}"/>
              </a:ext>
            </a:extLst>
          </p:cNvPr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B5870751-14D6-4CE9-B028-CED855AA725D}"/>
              </a:ext>
            </a:extLst>
          </p:cNvPr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9220" name="Title 1">
            <a:extLst>
              <a:ext uri="{FF2B5EF4-FFF2-40B4-BE49-F238E27FC236}">
                <a16:creationId xmlns:a16="http://schemas.microsoft.com/office/drawing/2014/main" id="{88F58D21-4B56-4CE3-84BA-EB9D2C9538CC}"/>
              </a:ext>
            </a:extLst>
          </p:cNvPr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Sassoon Infant Md" panose="02000603050000020003" pitchFamily="50" charset="0"/>
              </a:rPr>
              <a:t>Success Criteria</a:t>
            </a:r>
          </a:p>
        </p:txBody>
      </p:sp>
      <p:sp>
        <p:nvSpPr>
          <p:cNvPr id="9221" name="Title 1">
            <a:extLst>
              <a:ext uri="{FF2B5EF4-FFF2-40B4-BE49-F238E27FC236}">
                <a16:creationId xmlns:a16="http://schemas.microsoft.com/office/drawing/2014/main" id="{6F7D795E-B37B-4F89-AD87-5E38A1699991}"/>
              </a:ext>
            </a:extLst>
          </p:cNvPr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Sassoon Infant Md" panose="02000603050000020003" pitchFamily="50" charset="0"/>
              </a:rPr>
              <a:t>Aim</a:t>
            </a:r>
          </a:p>
        </p:txBody>
      </p:sp>
      <p:sp>
        <p:nvSpPr>
          <p:cNvPr id="9222" name="Content Placeholder 15">
            <a:extLst>
              <a:ext uri="{FF2B5EF4-FFF2-40B4-BE49-F238E27FC236}">
                <a16:creationId xmlns:a16="http://schemas.microsoft.com/office/drawing/2014/main" id="{2B05597F-2993-4919-8E6C-D6D724631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pPr eaLnBrk="1" hangingPunct="1"/>
            <a:r>
              <a:rPr lang="en-GB" altLang="en-US"/>
              <a:t>I can find out about Egyptian life by looking at artefacts.</a:t>
            </a:r>
          </a:p>
        </p:txBody>
      </p:sp>
      <p:sp>
        <p:nvSpPr>
          <p:cNvPr id="9223" name="Content Placeholder 15">
            <a:extLst>
              <a:ext uri="{FF2B5EF4-FFF2-40B4-BE49-F238E27FC236}">
                <a16:creationId xmlns:a16="http://schemas.microsoft.com/office/drawing/2014/main" id="{1956C024-570C-4C3B-9ADA-D42347B04B90}"/>
              </a:ext>
            </a:extLst>
          </p:cNvPr>
          <p:cNvSpPr txBox="1">
            <a:spLocks/>
          </p:cNvSpPr>
          <p:nvPr/>
        </p:nvSpPr>
        <p:spPr bwMode="auto">
          <a:xfrm>
            <a:off x="628650" y="3467100"/>
            <a:ext cx="78867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/>
            <a:r>
              <a:rPr lang="en-GB" altLang="en-US"/>
              <a:t>I can point out where Egypt is on a map.</a:t>
            </a:r>
          </a:p>
          <a:p>
            <a:pPr eaLnBrk="1" hangingPunct="1"/>
            <a:r>
              <a:rPr lang="en-GB" altLang="en-US"/>
              <a:t>I can describe when the ancient Egyptians lived.</a:t>
            </a:r>
          </a:p>
          <a:p>
            <a:pPr eaLnBrk="1" hangingPunct="1"/>
            <a:r>
              <a:rPr lang="en-GB" altLang="en-US"/>
              <a:t>I can raise at least two questions about an artefact.</a:t>
            </a:r>
          </a:p>
          <a:p>
            <a:pPr eaLnBrk="1" hangingPunct="1"/>
            <a:r>
              <a:rPr lang="en-GB" altLang="en-US"/>
              <a:t>I can decide what an artefact might have been used as.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5CF5E94-E905-4EDA-801A-3D6EC4EAFFA5}"/>
              </a:ext>
            </a:extLst>
          </p:cNvPr>
          <p:cNvSpPr/>
          <p:nvPr/>
        </p:nvSpPr>
        <p:spPr>
          <a:xfrm>
            <a:off x="5294313" y="2447925"/>
            <a:ext cx="2927350" cy="3543300"/>
          </a:xfrm>
          <a:prstGeom prst="rect">
            <a:avLst/>
          </a:prstGeom>
          <a:solidFill>
            <a:srgbClr val="F2D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0243" name="Title 5">
            <a:extLst>
              <a:ext uri="{FF2B5EF4-FFF2-40B4-BE49-F238E27FC236}">
                <a16:creationId xmlns:a16="http://schemas.microsoft.com/office/drawing/2014/main" id="{1E5678C1-4B22-48FC-8247-75AA47BC6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9113"/>
            <a:ext cx="8220075" cy="98107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altLang="en-US"/>
              <a:t>The Ancient Egyptians</a:t>
            </a:r>
            <a:endParaRPr lang="en-GB" altLang="en-US" sz="3200"/>
          </a:p>
        </p:txBody>
      </p:sp>
      <p:sp>
        <p:nvSpPr>
          <p:cNvPr id="10244" name="Content Placeholder 6">
            <a:extLst>
              <a:ext uri="{FF2B5EF4-FFF2-40B4-BE49-F238E27FC236}">
                <a16:creationId xmlns:a16="http://schemas.microsoft.com/office/drawing/2014/main" id="{B679C14E-4F6D-4336-B35F-4ECFFDCA2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1212850"/>
            <a:ext cx="8137525" cy="1736725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GB" altLang="en-US" sz="1600"/>
              <a:t>Ancient means that something existed a long time ago in the past, or that it is really old.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GB" altLang="en-US" sz="1600"/>
              <a:t>Sort these items into ‘ancient’ and ‘modern’: put the nouns that name something very ancient right in the middle of the target, with the modern items towards the outside.</a:t>
            </a:r>
          </a:p>
        </p:txBody>
      </p:sp>
      <p:pic>
        <p:nvPicPr>
          <p:cNvPr id="10245" name="Picture 1">
            <a:extLst>
              <a:ext uri="{FF2B5EF4-FFF2-40B4-BE49-F238E27FC236}">
                <a16:creationId xmlns:a16="http://schemas.microsoft.com/office/drawing/2014/main" id="{94987011-F010-4B56-A62B-933EDEC07A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2447925"/>
            <a:ext cx="3760788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4">
            <a:extLst>
              <a:ext uri="{FF2B5EF4-FFF2-40B4-BE49-F238E27FC236}">
                <a16:creationId xmlns:a16="http://schemas.microsoft.com/office/drawing/2014/main" id="{35CDDE1D-7FB4-4F89-B153-42DF9A4CF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578100"/>
            <a:ext cx="595313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5">
            <a:extLst>
              <a:ext uri="{FF2B5EF4-FFF2-40B4-BE49-F238E27FC236}">
                <a16:creationId xmlns:a16="http://schemas.microsoft.com/office/drawing/2014/main" id="{26C25A65-EA77-48DA-BE34-400E2EBDB6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488" y="3787775"/>
            <a:ext cx="76993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6">
            <a:extLst>
              <a:ext uri="{FF2B5EF4-FFF2-40B4-BE49-F238E27FC236}">
                <a16:creationId xmlns:a16="http://schemas.microsoft.com/office/drawing/2014/main" id="{7A4F89C1-5963-4C33-8D45-E0E9D38DD1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5" y="4676775"/>
            <a:ext cx="1296988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8">
            <a:extLst>
              <a:ext uri="{FF2B5EF4-FFF2-40B4-BE49-F238E27FC236}">
                <a16:creationId xmlns:a16="http://schemas.microsoft.com/office/drawing/2014/main" id="{5B8342FC-B2CE-4509-8592-F34C8D3BB7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213" y="2574925"/>
            <a:ext cx="1725612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9">
            <a:extLst>
              <a:ext uri="{FF2B5EF4-FFF2-40B4-BE49-F238E27FC236}">
                <a16:creationId xmlns:a16="http://schemas.microsoft.com/office/drawing/2014/main" id="{CBF7A58D-3BF5-428E-8150-510D1C208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888" y="3717925"/>
            <a:ext cx="928687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">
            <a:extLst>
              <a:ext uri="{FF2B5EF4-FFF2-40B4-BE49-F238E27FC236}">
                <a16:creationId xmlns:a16="http://schemas.microsoft.com/office/drawing/2014/main" id="{A9DA9938-255A-4C7D-8CB8-FEF593E21F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663" y="5037138"/>
            <a:ext cx="1419225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2230F35-2108-4DE0-8045-66B03A910DD5}"/>
              </a:ext>
            </a:extLst>
          </p:cNvPr>
          <p:cNvSpPr/>
          <p:nvPr/>
        </p:nvSpPr>
        <p:spPr>
          <a:xfrm>
            <a:off x="6983413" y="2116138"/>
            <a:ext cx="1404937" cy="981075"/>
          </a:xfrm>
          <a:prstGeom prst="rect">
            <a:avLst/>
          </a:prstGeom>
          <a:solidFill>
            <a:srgbClr val="F2D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1267" name="Title 5">
            <a:extLst>
              <a:ext uri="{FF2B5EF4-FFF2-40B4-BE49-F238E27FC236}">
                <a16:creationId xmlns:a16="http://schemas.microsoft.com/office/drawing/2014/main" id="{8F408E34-EFFF-442E-AA12-B967D225C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9113"/>
            <a:ext cx="8220075" cy="98107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altLang="en-US"/>
              <a:t>The Ancient Egyptians</a:t>
            </a:r>
            <a:endParaRPr lang="en-GB" altLang="en-US" sz="3200"/>
          </a:p>
        </p:txBody>
      </p:sp>
      <p:sp>
        <p:nvSpPr>
          <p:cNvPr id="11268" name="Content Placeholder 6">
            <a:extLst>
              <a:ext uri="{FF2B5EF4-FFF2-40B4-BE49-F238E27FC236}">
                <a16:creationId xmlns:a16="http://schemas.microsoft.com/office/drawing/2014/main" id="{A34D4309-7EE6-4F6D-B9AC-467FDF29D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4500" y="1909763"/>
            <a:ext cx="1779588" cy="1068387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GB" altLang="en-US" sz="1600"/>
              <a:t>The </a:t>
            </a:r>
            <a:r>
              <a:rPr lang="en-GB" altLang="en-US" sz="1600" b="1"/>
              <a:t>Bible</a:t>
            </a:r>
            <a:r>
              <a:rPr lang="en-GB" altLang="en-US" sz="1600"/>
              <a:t> was written from 1400 BC to AD 90.</a:t>
            </a:r>
          </a:p>
        </p:txBody>
      </p:sp>
      <p:pic>
        <p:nvPicPr>
          <p:cNvPr id="11269" name="Picture 1">
            <a:extLst>
              <a:ext uri="{FF2B5EF4-FFF2-40B4-BE49-F238E27FC236}">
                <a16:creationId xmlns:a16="http://schemas.microsoft.com/office/drawing/2014/main" id="{F8CF32CD-A999-4306-8A56-29BE1B42D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063" y="1371600"/>
            <a:ext cx="4832350" cy="483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4">
            <a:extLst>
              <a:ext uri="{FF2B5EF4-FFF2-40B4-BE49-F238E27FC236}">
                <a16:creationId xmlns:a16="http://schemas.microsoft.com/office/drawing/2014/main" id="{8539D18F-DC42-4FD7-9FB2-4476317E27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3711575"/>
            <a:ext cx="595313" cy="170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5">
            <a:extLst>
              <a:ext uri="{FF2B5EF4-FFF2-40B4-BE49-F238E27FC236}">
                <a16:creationId xmlns:a16="http://schemas.microsoft.com/office/drawing/2014/main" id="{AFCDEAFE-D380-4754-84D0-45DB506900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113" y="3811588"/>
            <a:ext cx="76993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6">
            <a:extLst>
              <a:ext uri="{FF2B5EF4-FFF2-40B4-BE49-F238E27FC236}">
                <a16:creationId xmlns:a16="http://schemas.microsoft.com/office/drawing/2014/main" id="{790D8AD2-6532-4C0E-AB06-E6193AC21D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413" y="3487738"/>
            <a:ext cx="1060450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8">
            <a:extLst>
              <a:ext uri="{FF2B5EF4-FFF2-40B4-BE49-F238E27FC236}">
                <a16:creationId xmlns:a16="http://schemas.microsoft.com/office/drawing/2014/main" id="{8AF4335F-798C-47AA-8575-4414F5F596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475" y="4987925"/>
            <a:ext cx="1419225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9">
            <a:extLst>
              <a:ext uri="{FF2B5EF4-FFF2-40B4-BE49-F238E27FC236}">
                <a16:creationId xmlns:a16="http://schemas.microsoft.com/office/drawing/2014/main" id="{7E646355-4BA6-444F-A1E5-AA1392AD10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25" y="3429000"/>
            <a:ext cx="709613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C338A68-55B3-4A41-8237-2CC7DE06463B}"/>
              </a:ext>
            </a:extLst>
          </p:cNvPr>
          <p:cNvCxnSpPr/>
          <p:nvPr/>
        </p:nvCxnSpPr>
        <p:spPr>
          <a:xfrm flipH="1">
            <a:off x="4833938" y="2525713"/>
            <a:ext cx="2149475" cy="1423987"/>
          </a:xfrm>
          <a:prstGeom prst="straightConnector1">
            <a:avLst/>
          </a:prstGeom>
          <a:ln w="38100">
            <a:solidFill>
              <a:srgbClr val="F2D89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A6140828-ADBE-4E06-BA2E-89934F44573F}"/>
              </a:ext>
            </a:extLst>
          </p:cNvPr>
          <p:cNvSpPr/>
          <p:nvPr/>
        </p:nvSpPr>
        <p:spPr>
          <a:xfrm>
            <a:off x="1027113" y="1371600"/>
            <a:ext cx="1550987" cy="1028700"/>
          </a:xfrm>
          <a:prstGeom prst="rect">
            <a:avLst/>
          </a:prstGeom>
          <a:solidFill>
            <a:srgbClr val="F2D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1277" name="Content Placeholder 6">
            <a:extLst>
              <a:ext uri="{FF2B5EF4-FFF2-40B4-BE49-F238E27FC236}">
                <a16:creationId xmlns:a16="http://schemas.microsoft.com/office/drawing/2014/main" id="{8D6D61E3-9FFE-4D7C-9DAD-D8E87CD8C7B2}"/>
              </a:ext>
            </a:extLst>
          </p:cNvPr>
          <p:cNvSpPr>
            <a:spLocks/>
          </p:cNvSpPr>
          <p:nvPr/>
        </p:nvSpPr>
        <p:spPr bwMode="auto">
          <a:xfrm>
            <a:off x="827088" y="1190625"/>
            <a:ext cx="1963737" cy="1069975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GB" altLang="en-US" sz="1600"/>
              <a:t>1560: The Bernacottis invent a wooden encased </a:t>
            </a:r>
            <a:r>
              <a:rPr lang="en-GB" altLang="en-US" sz="1600" b="1"/>
              <a:t>pencil.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29BB134-65A4-46F2-B9C9-D42E5E80B688}"/>
              </a:ext>
            </a:extLst>
          </p:cNvPr>
          <p:cNvCxnSpPr/>
          <p:nvPr/>
        </p:nvCxnSpPr>
        <p:spPr>
          <a:xfrm>
            <a:off x="2057400" y="2298700"/>
            <a:ext cx="1597025" cy="1741488"/>
          </a:xfrm>
          <a:prstGeom prst="straightConnector1">
            <a:avLst/>
          </a:prstGeom>
          <a:ln w="38100">
            <a:solidFill>
              <a:srgbClr val="F2D89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EEC007AA-C6BD-4E16-9EAD-86797F098BF3}"/>
              </a:ext>
            </a:extLst>
          </p:cNvPr>
          <p:cNvSpPr/>
          <p:nvPr/>
        </p:nvSpPr>
        <p:spPr>
          <a:xfrm>
            <a:off x="5227638" y="1457325"/>
            <a:ext cx="1549400" cy="1028700"/>
          </a:xfrm>
          <a:prstGeom prst="rect">
            <a:avLst/>
          </a:prstGeom>
          <a:solidFill>
            <a:srgbClr val="F2D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1280" name="Content Placeholder 6">
            <a:extLst>
              <a:ext uri="{FF2B5EF4-FFF2-40B4-BE49-F238E27FC236}">
                <a16:creationId xmlns:a16="http://schemas.microsoft.com/office/drawing/2014/main" id="{68A46226-11FC-4ECB-9E8D-E8E7C145FA5D}"/>
              </a:ext>
            </a:extLst>
          </p:cNvPr>
          <p:cNvSpPr>
            <a:spLocks/>
          </p:cNvSpPr>
          <p:nvPr/>
        </p:nvSpPr>
        <p:spPr bwMode="auto">
          <a:xfrm>
            <a:off x="5027613" y="1277938"/>
            <a:ext cx="1962150" cy="1068387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GB" altLang="en-US" sz="1600"/>
              <a:t>1672: Verbiest’s steam powered trolley, known as the first ‘</a:t>
            </a:r>
            <a:r>
              <a:rPr lang="en-GB" altLang="en-US" sz="1600" b="1"/>
              <a:t>car</a:t>
            </a:r>
            <a:r>
              <a:rPr lang="en-GB" altLang="en-US" sz="1600"/>
              <a:t>’.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48E4E7A-672F-4920-9EA4-A34E982286D8}"/>
              </a:ext>
            </a:extLst>
          </p:cNvPr>
          <p:cNvSpPr/>
          <p:nvPr/>
        </p:nvSpPr>
        <p:spPr>
          <a:xfrm>
            <a:off x="6891338" y="3541713"/>
            <a:ext cx="1549400" cy="831850"/>
          </a:xfrm>
          <a:prstGeom prst="rect">
            <a:avLst/>
          </a:prstGeom>
          <a:solidFill>
            <a:srgbClr val="F2D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1282" name="Content Placeholder 6">
            <a:extLst>
              <a:ext uri="{FF2B5EF4-FFF2-40B4-BE49-F238E27FC236}">
                <a16:creationId xmlns:a16="http://schemas.microsoft.com/office/drawing/2014/main" id="{ACA0616C-9D9B-48F9-8C55-AFD71AB5A41B}"/>
              </a:ext>
            </a:extLst>
          </p:cNvPr>
          <p:cNvSpPr>
            <a:spLocks/>
          </p:cNvSpPr>
          <p:nvPr/>
        </p:nvSpPr>
        <p:spPr bwMode="auto">
          <a:xfrm>
            <a:off x="6691313" y="3360738"/>
            <a:ext cx="1963737" cy="949325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GB" altLang="en-US" sz="1600"/>
              <a:t>1926: John Logie Baird’s </a:t>
            </a:r>
            <a:r>
              <a:rPr lang="en-GB" altLang="en-US" sz="1600" b="1"/>
              <a:t>television.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2E21271-47EA-4624-93FB-6DC1EFD7364D}"/>
              </a:ext>
            </a:extLst>
          </p:cNvPr>
          <p:cNvCxnSpPr/>
          <p:nvPr/>
        </p:nvCxnSpPr>
        <p:spPr>
          <a:xfrm flipH="1">
            <a:off x="6313488" y="3811588"/>
            <a:ext cx="642937" cy="542925"/>
          </a:xfrm>
          <a:prstGeom prst="straightConnector1">
            <a:avLst/>
          </a:prstGeom>
          <a:ln w="38100">
            <a:solidFill>
              <a:srgbClr val="F2D89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2195EDBC-FFE2-48FB-A901-4E352AEA505F}"/>
              </a:ext>
            </a:extLst>
          </p:cNvPr>
          <p:cNvSpPr/>
          <p:nvPr/>
        </p:nvSpPr>
        <p:spPr>
          <a:xfrm>
            <a:off x="827088" y="5159375"/>
            <a:ext cx="1549400" cy="833438"/>
          </a:xfrm>
          <a:prstGeom prst="rect">
            <a:avLst/>
          </a:prstGeom>
          <a:solidFill>
            <a:srgbClr val="F2D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1285" name="Content Placeholder 6">
            <a:extLst>
              <a:ext uri="{FF2B5EF4-FFF2-40B4-BE49-F238E27FC236}">
                <a16:creationId xmlns:a16="http://schemas.microsoft.com/office/drawing/2014/main" id="{297067E2-D9C9-49C4-A78C-A1CA1B965688}"/>
              </a:ext>
            </a:extLst>
          </p:cNvPr>
          <p:cNvSpPr>
            <a:spLocks/>
          </p:cNvSpPr>
          <p:nvPr/>
        </p:nvSpPr>
        <p:spPr bwMode="auto">
          <a:xfrm>
            <a:off x="627063" y="5102225"/>
            <a:ext cx="1963737" cy="949325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GB" altLang="en-US" sz="1600"/>
              <a:t>Modern: an </a:t>
            </a:r>
            <a:r>
              <a:rPr lang="en-GB" altLang="en-US" sz="1600" b="1"/>
              <a:t>80 year old man.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5D5D94C-8BCD-4CE2-80E1-91379E53BACA}"/>
              </a:ext>
            </a:extLst>
          </p:cNvPr>
          <p:cNvCxnSpPr/>
          <p:nvPr/>
        </p:nvCxnSpPr>
        <p:spPr>
          <a:xfrm flipV="1">
            <a:off x="2209800" y="4621213"/>
            <a:ext cx="138113" cy="676275"/>
          </a:xfrm>
          <a:prstGeom prst="straightConnector1">
            <a:avLst/>
          </a:prstGeom>
          <a:ln w="38100">
            <a:solidFill>
              <a:srgbClr val="F2D89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3E9B588D-6886-45FE-8CFC-CCB01F8745EC}"/>
              </a:ext>
            </a:extLst>
          </p:cNvPr>
          <p:cNvSpPr/>
          <p:nvPr/>
        </p:nvSpPr>
        <p:spPr>
          <a:xfrm>
            <a:off x="6426200" y="5010150"/>
            <a:ext cx="1603375" cy="831850"/>
          </a:xfrm>
          <a:prstGeom prst="rect">
            <a:avLst/>
          </a:prstGeom>
          <a:solidFill>
            <a:srgbClr val="F2D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1288" name="Content Placeholder 6">
            <a:extLst>
              <a:ext uri="{FF2B5EF4-FFF2-40B4-BE49-F238E27FC236}">
                <a16:creationId xmlns:a16="http://schemas.microsoft.com/office/drawing/2014/main" id="{99E3E5CD-07FF-4CD5-AB46-6CE2DB7EBAEC}"/>
              </a:ext>
            </a:extLst>
          </p:cNvPr>
          <p:cNvSpPr>
            <a:spLocks/>
          </p:cNvSpPr>
          <p:nvPr/>
        </p:nvSpPr>
        <p:spPr bwMode="auto">
          <a:xfrm>
            <a:off x="6253163" y="4829175"/>
            <a:ext cx="1962150" cy="949325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GB" altLang="en-US" sz="1600"/>
              <a:t>1839: Kirkpatrick Macmillan’s pedal </a:t>
            </a:r>
            <a:r>
              <a:rPr lang="en-GB" altLang="en-US" sz="1600" b="1"/>
              <a:t>bicycle.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0F0E0E7-09AC-48F6-83AD-237D66815F5D}"/>
              </a:ext>
            </a:extLst>
          </p:cNvPr>
          <p:cNvCxnSpPr>
            <a:endCxn id="11273" idx="3"/>
          </p:cNvCxnSpPr>
          <p:nvPr/>
        </p:nvCxnSpPr>
        <p:spPr>
          <a:xfrm flipH="1">
            <a:off x="5346700" y="5280025"/>
            <a:ext cx="1171575" cy="119063"/>
          </a:xfrm>
          <a:prstGeom prst="straightConnector1">
            <a:avLst/>
          </a:prstGeom>
          <a:ln w="38100">
            <a:solidFill>
              <a:srgbClr val="F2D89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90" name="Picture 28">
            <a:extLst>
              <a:ext uri="{FF2B5EF4-FFF2-40B4-BE49-F238E27FC236}">
                <a16:creationId xmlns:a16="http://schemas.microsoft.com/office/drawing/2014/main" id="{DEB62D59-9125-4707-8347-3B938D1C9A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2041525"/>
            <a:ext cx="1419225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2D20526-BFE1-4319-8C0D-50762A5EC891}"/>
              </a:ext>
            </a:extLst>
          </p:cNvPr>
          <p:cNvCxnSpPr/>
          <p:nvPr/>
        </p:nvCxnSpPr>
        <p:spPr>
          <a:xfrm flipH="1">
            <a:off x="4403725" y="1885950"/>
            <a:ext cx="942975" cy="560388"/>
          </a:xfrm>
          <a:prstGeom prst="straightConnector1">
            <a:avLst/>
          </a:prstGeom>
          <a:ln w="38100">
            <a:solidFill>
              <a:srgbClr val="F2D89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5">
            <a:extLst>
              <a:ext uri="{FF2B5EF4-FFF2-40B4-BE49-F238E27FC236}">
                <a16:creationId xmlns:a16="http://schemas.microsoft.com/office/drawing/2014/main" id="{89239AF3-D072-43D0-8695-48F3F6FBE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98513"/>
            <a:ext cx="8220075" cy="815975"/>
          </a:xfrm>
        </p:spPr>
        <p:txBody>
          <a:bodyPr>
            <a:normAutofit fontScale="90000"/>
          </a:bodyPr>
          <a:lstStyle/>
          <a:p>
            <a:pPr algn="ctr" eaLnBrk="1" hangingPunct="1">
              <a:lnSpc>
                <a:spcPct val="100000"/>
              </a:lnSpc>
              <a:defRPr/>
            </a:pPr>
            <a:r>
              <a:rPr lang="en-GB" altLang="en-US" sz="3600"/>
              <a:t>Ancient Egypt:</a:t>
            </a:r>
            <a:br>
              <a:rPr lang="en-GB" altLang="en-US" sz="3600"/>
            </a:br>
            <a:r>
              <a:rPr lang="en-GB" altLang="en-US" sz="3600"/>
              <a:t>Where and When?</a:t>
            </a:r>
            <a:endParaRPr lang="en-GB" altLang="en-US" sz="2800"/>
          </a:p>
        </p:txBody>
      </p:sp>
      <p:pic>
        <p:nvPicPr>
          <p:cNvPr id="12291" name="Picture 2">
            <a:extLst>
              <a:ext uri="{FF2B5EF4-FFF2-40B4-BE49-F238E27FC236}">
                <a16:creationId xmlns:a16="http://schemas.microsoft.com/office/drawing/2014/main" id="{ABB4392A-0C84-4610-BF9C-CA923B7466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9" b="13377"/>
          <a:stretch>
            <a:fillRect/>
          </a:stretch>
        </p:blipFill>
        <p:spPr bwMode="auto">
          <a:xfrm>
            <a:off x="755650" y="2063750"/>
            <a:ext cx="7632700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Content Placeholder 6">
            <a:extLst>
              <a:ext uri="{FF2B5EF4-FFF2-40B4-BE49-F238E27FC236}">
                <a16:creationId xmlns:a16="http://schemas.microsoft.com/office/drawing/2014/main" id="{A83823A7-D3C8-43E9-A4D4-A75D51BA9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1482725"/>
            <a:ext cx="8137525" cy="714375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GB" altLang="en-US"/>
              <a:t>Can you find Egypt on the map?</a:t>
            </a:r>
          </a:p>
        </p:txBody>
      </p:sp>
      <p:pic>
        <p:nvPicPr>
          <p:cNvPr id="12293" name="Whole Class">
            <a:extLst>
              <a:ext uri="{FF2B5EF4-FFF2-40B4-BE49-F238E27FC236}">
                <a16:creationId xmlns:a16="http://schemas.microsoft.com/office/drawing/2014/main" id="{A98AA0CF-749B-4608-83C4-B7A97CBE5C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1F32D22-F84D-47C2-B0FD-06EA81D1970F}"/>
              </a:ext>
            </a:extLst>
          </p:cNvPr>
          <p:cNvGrpSpPr/>
          <p:nvPr/>
        </p:nvGrpSpPr>
        <p:grpSpPr>
          <a:xfrm>
            <a:off x="4572000" y="4144962"/>
            <a:ext cx="1834395" cy="1811106"/>
            <a:chOff x="4572000" y="4078287"/>
            <a:chExt cx="1834395" cy="1811106"/>
          </a:xfrm>
          <a:effectLst>
            <a:outerShdw dist="76200" dir="8100000" algn="tr" rotWithShape="0">
              <a:prstClr val="black">
                <a:alpha val="20000"/>
              </a:prstClr>
            </a:outerShdw>
          </a:effectLst>
        </p:grpSpPr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61FE80DC-A7FD-4681-B0D4-E060FDAFD9D6}"/>
                </a:ext>
              </a:extLst>
            </p:cNvPr>
            <p:cNvSpPr/>
            <p:nvPr/>
          </p:nvSpPr>
          <p:spPr>
            <a:xfrm rot="19412643">
              <a:off x="4572000" y="4078287"/>
              <a:ext cx="1143795" cy="735794"/>
            </a:xfrm>
            <a:prstGeom prst="triangle">
              <a:avLst>
                <a:gd name="adj" fmla="val 54060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634D4540-5C97-4EF9-BD9E-D693F7086B37}"/>
                </a:ext>
              </a:extLst>
            </p:cNvPr>
            <p:cNvSpPr/>
            <p:nvPr/>
          </p:nvSpPr>
          <p:spPr>
            <a:xfrm>
              <a:off x="4920495" y="4403493"/>
              <a:ext cx="1485900" cy="1485900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5">
            <a:extLst>
              <a:ext uri="{FF2B5EF4-FFF2-40B4-BE49-F238E27FC236}">
                <a16:creationId xmlns:a16="http://schemas.microsoft.com/office/drawing/2014/main" id="{6DE5F823-AFC1-4273-AC0F-081F9947D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98513"/>
            <a:ext cx="8220075" cy="815975"/>
          </a:xfrm>
        </p:spPr>
        <p:txBody>
          <a:bodyPr>
            <a:normAutofit fontScale="90000"/>
          </a:bodyPr>
          <a:lstStyle/>
          <a:p>
            <a:pPr algn="ctr" eaLnBrk="1" hangingPunct="1">
              <a:lnSpc>
                <a:spcPct val="100000"/>
              </a:lnSpc>
              <a:defRPr/>
            </a:pPr>
            <a:r>
              <a:rPr lang="en-GB" altLang="en-US" sz="3600"/>
              <a:t>Ancient Egypt:</a:t>
            </a:r>
            <a:br>
              <a:rPr lang="en-GB" altLang="en-US" sz="3600"/>
            </a:br>
            <a:r>
              <a:rPr lang="en-GB" altLang="en-US" sz="3600"/>
              <a:t>Where and When?</a:t>
            </a:r>
            <a:endParaRPr lang="en-GB" altLang="en-US" sz="2800"/>
          </a:p>
        </p:txBody>
      </p:sp>
      <p:sp>
        <p:nvSpPr>
          <p:cNvPr id="13315" name="Content Placeholder 6">
            <a:extLst>
              <a:ext uri="{FF2B5EF4-FFF2-40B4-BE49-F238E27FC236}">
                <a16:creationId xmlns:a16="http://schemas.microsoft.com/office/drawing/2014/main" id="{DD1D42B2-EA14-4BD9-84FF-99214AB3D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1565275"/>
            <a:ext cx="8137525" cy="1614488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GB" altLang="en-US" sz="1600"/>
              <a:t>In 3100 BC, King Menes united two Egyptian kingdoms and built an empire that lasted until 30 BC, when the Romans took over by force.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GB" altLang="en-US" sz="1600"/>
              <a:t>What other periods of history do you know of that were before, during or after this time?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199E668-EF8A-4B77-A9C7-A0CF0D06A1F3}"/>
              </a:ext>
            </a:extLst>
          </p:cNvPr>
          <p:cNvSpPr/>
          <p:nvPr/>
        </p:nvSpPr>
        <p:spPr>
          <a:xfrm>
            <a:off x="755650" y="4476750"/>
            <a:ext cx="7632700" cy="2143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3317" name="Content Placeholder 6">
            <a:extLst>
              <a:ext uri="{FF2B5EF4-FFF2-40B4-BE49-F238E27FC236}">
                <a16:creationId xmlns:a16="http://schemas.microsoft.com/office/drawing/2014/main" id="{0BD2A0CF-9B72-43F2-B9A8-4B8B26EC7E1B}"/>
              </a:ext>
            </a:extLst>
          </p:cNvPr>
          <p:cNvSpPr>
            <a:spLocks/>
          </p:cNvSpPr>
          <p:nvPr/>
        </p:nvSpPr>
        <p:spPr bwMode="auto">
          <a:xfrm>
            <a:off x="552450" y="4421188"/>
            <a:ext cx="1292225" cy="144462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GB" altLang="en-US" sz="1600"/>
              <a:t>3100 BC</a:t>
            </a:r>
          </a:p>
        </p:txBody>
      </p:sp>
      <p:sp>
        <p:nvSpPr>
          <p:cNvPr id="13318" name="Content Placeholder 6">
            <a:extLst>
              <a:ext uri="{FF2B5EF4-FFF2-40B4-BE49-F238E27FC236}">
                <a16:creationId xmlns:a16="http://schemas.microsoft.com/office/drawing/2014/main" id="{5012FB59-8585-401C-9487-252174C87FF5}"/>
              </a:ext>
            </a:extLst>
          </p:cNvPr>
          <p:cNvSpPr>
            <a:spLocks/>
          </p:cNvSpPr>
          <p:nvPr/>
        </p:nvSpPr>
        <p:spPr bwMode="auto">
          <a:xfrm>
            <a:off x="7299325" y="4421188"/>
            <a:ext cx="1292225" cy="144462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GB" altLang="en-US" sz="1600"/>
              <a:t>30 BC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00F34E7-697E-4F0A-8474-7057929C97BB}"/>
              </a:ext>
            </a:extLst>
          </p:cNvPr>
          <p:cNvCxnSpPr/>
          <p:nvPr/>
        </p:nvCxnSpPr>
        <p:spPr>
          <a:xfrm>
            <a:off x="1420813" y="4186238"/>
            <a:ext cx="6384925" cy="0"/>
          </a:xfrm>
          <a:prstGeom prst="straightConnector1">
            <a:avLst/>
          </a:prstGeom>
          <a:ln w="38100">
            <a:solidFill>
              <a:srgbClr val="EE791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94141DA-B172-42EC-BB65-599C11C6CCE6}"/>
              </a:ext>
            </a:extLst>
          </p:cNvPr>
          <p:cNvCxnSpPr/>
          <p:nvPr/>
        </p:nvCxnSpPr>
        <p:spPr>
          <a:xfrm flipH="1">
            <a:off x="1379538" y="4186238"/>
            <a:ext cx="6384925" cy="0"/>
          </a:xfrm>
          <a:prstGeom prst="straightConnector1">
            <a:avLst/>
          </a:prstGeom>
          <a:ln w="38100">
            <a:solidFill>
              <a:srgbClr val="EE791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21" name="Content Placeholder 6">
            <a:extLst>
              <a:ext uri="{FF2B5EF4-FFF2-40B4-BE49-F238E27FC236}">
                <a16:creationId xmlns:a16="http://schemas.microsoft.com/office/drawing/2014/main" id="{C5E7DE83-043C-488E-AC2B-4F0B3AD7D341}"/>
              </a:ext>
            </a:extLst>
          </p:cNvPr>
          <p:cNvSpPr>
            <a:spLocks/>
          </p:cNvSpPr>
          <p:nvPr/>
        </p:nvSpPr>
        <p:spPr bwMode="auto">
          <a:xfrm>
            <a:off x="3362325" y="4110038"/>
            <a:ext cx="2409825" cy="201612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GB" altLang="en-US" sz="1600" b="1"/>
              <a:t>Ancient Egypt</a:t>
            </a:r>
          </a:p>
        </p:txBody>
      </p:sp>
      <p:grpSp>
        <p:nvGrpSpPr>
          <p:cNvPr id="13322" name="Group 55">
            <a:extLst>
              <a:ext uri="{FF2B5EF4-FFF2-40B4-BE49-F238E27FC236}">
                <a16:creationId xmlns:a16="http://schemas.microsoft.com/office/drawing/2014/main" id="{7168B885-C204-4B24-8842-06A090AAFB65}"/>
              </a:ext>
            </a:extLst>
          </p:cNvPr>
          <p:cNvGrpSpPr>
            <a:grpSpLocks/>
          </p:cNvGrpSpPr>
          <p:nvPr/>
        </p:nvGrpSpPr>
        <p:grpSpPr bwMode="auto">
          <a:xfrm>
            <a:off x="771525" y="2828925"/>
            <a:ext cx="1152525" cy="1200150"/>
            <a:chOff x="1005023" y="3551536"/>
            <a:chExt cx="1153299" cy="119972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F8E2AAD-FD54-4D2D-BD3D-6153C35F74B2}"/>
                </a:ext>
              </a:extLst>
            </p:cNvPr>
            <p:cNvSpPr/>
            <p:nvPr/>
          </p:nvSpPr>
          <p:spPr>
            <a:xfrm>
              <a:off x="1005023" y="3551536"/>
              <a:ext cx="1145357" cy="1199727"/>
            </a:xfrm>
            <a:prstGeom prst="rect">
              <a:avLst/>
            </a:prstGeom>
            <a:solidFill>
              <a:srgbClr val="A7E4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3374" name="Content Placeholder 6">
              <a:extLst>
                <a:ext uri="{FF2B5EF4-FFF2-40B4-BE49-F238E27FC236}">
                  <a16:creationId xmlns:a16="http://schemas.microsoft.com/office/drawing/2014/main" id="{31305FF6-FC9B-492B-A593-C41467F622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023" y="3562820"/>
              <a:ext cx="1153299" cy="290382"/>
            </a:xfrm>
            <a:prstGeom prst="roundRect">
              <a:avLst>
                <a:gd name="adj" fmla="val 2583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36000" rIns="0" b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GB" altLang="en-US" sz="1400"/>
                <a:t>Stone Age</a:t>
              </a:r>
            </a:p>
          </p:txBody>
        </p:sp>
        <p:pic>
          <p:nvPicPr>
            <p:cNvPr id="13375" name="Picture 37">
              <a:extLst>
                <a:ext uri="{FF2B5EF4-FFF2-40B4-BE49-F238E27FC236}">
                  <a16:creationId xmlns:a16="http://schemas.microsoft.com/office/drawing/2014/main" id="{0601ABDA-AB5C-450B-902D-F4CFE14A2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201" y="3946181"/>
              <a:ext cx="972705" cy="622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323" name="Group 56">
            <a:extLst>
              <a:ext uri="{FF2B5EF4-FFF2-40B4-BE49-F238E27FC236}">
                <a16:creationId xmlns:a16="http://schemas.microsoft.com/office/drawing/2014/main" id="{25DD8997-359D-4C15-B2B1-24729CC14395}"/>
              </a:ext>
            </a:extLst>
          </p:cNvPr>
          <p:cNvGrpSpPr>
            <a:grpSpLocks/>
          </p:cNvGrpSpPr>
          <p:nvPr/>
        </p:nvGrpSpPr>
        <p:grpSpPr bwMode="auto">
          <a:xfrm>
            <a:off x="1965325" y="2828925"/>
            <a:ext cx="1154113" cy="1200150"/>
            <a:chOff x="2199506" y="3551536"/>
            <a:chExt cx="1153300" cy="119972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B013E23-A547-44C7-98FC-62E0129E6A32}"/>
                </a:ext>
              </a:extLst>
            </p:cNvPr>
            <p:cNvSpPr/>
            <p:nvPr/>
          </p:nvSpPr>
          <p:spPr>
            <a:xfrm>
              <a:off x="2207438" y="3551536"/>
              <a:ext cx="1145368" cy="1199727"/>
            </a:xfrm>
            <a:prstGeom prst="rect">
              <a:avLst/>
            </a:prstGeom>
            <a:solidFill>
              <a:srgbClr val="A7E4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3371" name="Content Placeholder 6">
              <a:extLst>
                <a:ext uri="{FF2B5EF4-FFF2-40B4-BE49-F238E27FC236}">
                  <a16:creationId xmlns:a16="http://schemas.microsoft.com/office/drawing/2014/main" id="{05644058-0F9A-4F26-AABE-63713FF7B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9506" y="3562773"/>
              <a:ext cx="1153299" cy="290382"/>
            </a:xfrm>
            <a:prstGeom prst="roundRect">
              <a:avLst>
                <a:gd name="adj" fmla="val 2583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36000" rIns="0" b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GB" altLang="en-US" sz="1400"/>
                <a:t>Bronze Age</a:t>
              </a:r>
            </a:p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GB" altLang="en-US" sz="1400"/>
                <a:t>(2800 BC)</a:t>
              </a:r>
            </a:p>
          </p:txBody>
        </p:sp>
        <p:pic>
          <p:nvPicPr>
            <p:cNvPr id="13372" name="Picture 38">
              <a:extLst>
                <a:ext uri="{FF2B5EF4-FFF2-40B4-BE49-F238E27FC236}">
                  <a16:creationId xmlns:a16="http://schemas.microsoft.com/office/drawing/2014/main" id="{197E0713-855D-49BE-8B14-DC362E82B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5605" y="4128113"/>
              <a:ext cx="885067" cy="536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324" name="Group 57">
            <a:extLst>
              <a:ext uri="{FF2B5EF4-FFF2-40B4-BE49-F238E27FC236}">
                <a16:creationId xmlns:a16="http://schemas.microsoft.com/office/drawing/2014/main" id="{186546FB-74C1-4C05-BCE3-94B4C3881765}"/>
              </a:ext>
            </a:extLst>
          </p:cNvPr>
          <p:cNvGrpSpPr>
            <a:grpSpLocks/>
          </p:cNvGrpSpPr>
          <p:nvPr/>
        </p:nvGrpSpPr>
        <p:grpSpPr bwMode="auto">
          <a:xfrm>
            <a:off x="4432300" y="4814888"/>
            <a:ext cx="1152525" cy="1198562"/>
            <a:chOff x="3410465" y="3551536"/>
            <a:chExt cx="1153299" cy="119972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DA8B983-AFD4-4D6A-A177-F0E36CAD925E}"/>
                </a:ext>
              </a:extLst>
            </p:cNvPr>
            <p:cNvSpPr/>
            <p:nvPr/>
          </p:nvSpPr>
          <p:spPr>
            <a:xfrm>
              <a:off x="3410465" y="3551536"/>
              <a:ext cx="1145357" cy="1199727"/>
            </a:xfrm>
            <a:prstGeom prst="rect">
              <a:avLst/>
            </a:prstGeom>
            <a:solidFill>
              <a:srgbClr val="A7E4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3368" name="Content Placeholder 6">
              <a:extLst>
                <a:ext uri="{FF2B5EF4-FFF2-40B4-BE49-F238E27FC236}">
                  <a16:creationId xmlns:a16="http://schemas.microsoft.com/office/drawing/2014/main" id="{50CF95DE-0859-4926-9F7C-583DB32EA9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0465" y="3562726"/>
              <a:ext cx="1153299" cy="290382"/>
            </a:xfrm>
            <a:prstGeom prst="roundRect">
              <a:avLst>
                <a:gd name="adj" fmla="val 2583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36000" rIns="0" b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GB" altLang="en-US" sz="1400"/>
                <a:t>Iron Age</a:t>
              </a:r>
            </a:p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GB" altLang="en-US" sz="1400"/>
                <a:t>(700 BC)</a:t>
              </a:r>
            </a:p>
          </p:txBody>
        </p:sp>
        <p:pic>
          <p:nvPicPr>
            <p:cNvPr id="13369" name="Picture 39">
              <a:extLst>
                <a:ext uri="{FF2B5EF4-FFF2-40B4-BE49-F238E27FC236}">
                  <a16:creationId xmlns:a16="http://schemas.microsoft.com/office/drawing/2014/main" id="{E0FE2EC4-CC56-4F72-8BB4-CB3E4FE89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216" y="4064643"/>
              <a:ext cx="905217" cy="607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325" name="Group 58">
            <a:extLst>
              <a:ext uri="{FF2B5EF4-FFF2-40B4-BE49-F238E27FC236}">
                <a16:creationId xmlns:a16="http://schemas.microsoft.com/office/drawing/2014/main" id="{4B817FBD-51BE-46C7-A3BC-CCD795C09DF3}"/>
              </a:ext>
            </a:extLst>
          </p:cNvPr>
          <p:cNvGrpSpPr>
            <a:grpSpLocks/>
          </p:cNvGrpSpPr>
          <p:nvPr/>
        </p:nvGrpSpPr>
        <p:grpSpPr bwMode="auto">
          <a:xfrm>
            <a:off x="771525" y="4803775"/>
            <a:ext cx="1152525" cy="1203325"/>
            <a:chOff x="4604948" y="3551536"/>
            <a:chExt cx="1153302" cy="120334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A22BBC9-CEE5-46F8-9B37-F0DA1173B491}"/>
                </a:ext>
              </a:extLst>
            </p:cNvPr>
            <p:cNvSpPr/>
            <p:nvPr/>
          </p:nvSpPr>
          <p:spPr>
            <a:xfrm>
              <a:off x="4612891" y="3551536"/>
              <a:ext cx="1145359" cy="1200165"/>
            </a:xfrm>
            <a:prstGeom prst="rect">
              <a:avLst/>
            </a:prstGeom>
            <a:solidFill>
              <a:srgbClr val="F2D8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3365" name="Content Placeholder 6">
              <a:extLst>
                <a:ext uri="{FF2B5EF4-FFF2-40B4-BE49-F238E27FC236}">
                  <a16:creationId xmlns:a16="http://schemas.microsoft.com/office/drawing/2014/main" id="{970D1A3E-2A54-4971-A52C-F902B924C1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4948" y="3562679"/>
              <a:ext cx="1153299" cy="290382"/>
            </a:xfrm>
            <a:prstGeom prst="roundRect">
              <a:avLst>
                <a:gd name="adj" fmla="val 2583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36000" rIns="0" b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GB" altLang="en-US" sz="1400"/>
                <a:t>Ancient Sumer</a:t>
              </a:r>
            </a:p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GB" altLang="en-US" sz="1400"/>
                <a:t>(3100 BC)</a:t>
              </a:r>
            </a:p>
          </p:txBody>
        </p:sp>
        <p:pic>
          <p:nvPicPr>
            <p:cNvPr id="13366" name="Picture 41">
              <a:extLst>
                <a:ext uri="{FF2B5EF4-FFF2-40B4-BE49-F238E27FC236}">
                  <a16:creationId xmlns:a16="http://schemas.microsoft.com/office/drawing/2014/main" id="{DEA50A98-B17D-4537-88AB-CCBBAD4D3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1427" y="4095521"/>
              <a:ext cx="1136819" cy="659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326" name="Group 59">
            <a:extLst>
              <a:ext uri="{FF2B5EF4-FFF2-40B4-BE49-F238E27FC236}">
                <a16:creationId xmlns:a16="http://schemas.microsoft.com/office/drawing/2014/main" id="{5EA349EF-7C70-4D0C-AB9F-C96462479EC6}"/>
              </a:ext>
            </a:extLst>
          </p:cNvPr>
          <p:cNvGrpSpPr>
            <a:grpSpLocks/>
          </p:cNvGrpSpPr>
          <p:nvPr/>
        </p:nvGrpSpPr>
        <p:grpSpPr bwMode="auto">
          <a:xfrm>
            <a:off x="1982788" y="4803775"/>
            <a:ext cx="1152525" cy="1198563"/>
            <a:chOff x="5815907" y="3551536"/>
            <a:chExt cx="1153299" cy="1199727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D7BD59B-0E8F-4B0E-B75B-45AD89BF016D}"/>
                </a:ext>
              </a:extLst>
            </p:cNvPr>
            <p:cNvSpPr/>
            <p:nvPr/>
          </p:nvSpPr>
          <p:spPr>
            <a:xfrm>
              <a:off x="5815907" y="3551536"/>
              <a:ext cx="1145356" cy="1199727"/>
            </a:xfrm>
            <a:prstGeom prst="rect">
              <a:avLst/>
            </a:prstGeom>
            <a:solidFill>
              <a:srgbClr val="F2D8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3362" name="Content Placeholder 6">
              <a:extLst>
                <a:ext uri="{FF2B5EF4-FFF2-40B4-BE49-F238E27FC236}">
                  <a16:creationId xmlns:a16="http://schemas.microsoft.com/office/drawing/2014/main" id="{1EF40DD3-A6F7-4443-BFC7-34013927B4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5907" y="3562632"/>
              <a:ext cx="1153299" cy="290382"/>
            </a:xfrm>
            <a:prstGeom prst="roundRect">
              <a:avLst>
                <a:gd name="adj" fmla="val 2583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36000" rIns="0" b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GB" altLang="en-US" sz="1400"/>
                <a:t>Indus Valley</a:t>
              </a:r>
            </a:p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GB" altLang="en-US" sz="1400"/>
                <a:t>(2500 BC)</a:t>
              </a:r>
            </a:p>
          </p:txBody>
        </p:sp>
        <p:pic>
          <p:nvPicPr>
            <p:cNvPr id="13363" name="Picture 42">
              <a:extLst>
                <a:ext uri="{FF2B5EF4-FFF2-40B4-BE49-F238E27FC236}">
                  <a16:creationId xmlns:a16="http://schemas.microsoft.com/office/drawing/2014/main" id="{4BE5AD8D-9BB5-4E89-9345-559E31FB4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540" y="4039959"/>
              <a:ext cx="648761" cy="692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327" name="Group 60">
            <a:extLst>
              <a:ext uri="{FF2B5EF4-FFF2-40B4-BE49-F238E27FC236}">
                <a16:creationId xmlns:a16="http://schemas.microsoft.com/office/drawing/2014/main" id="{B3C74198-296E-424A-BFCD-F274CA746CB4}"/>
              </a:ext>
            </a:extLst>
          </p:cNvPr>
          <p:cNvGrpSpPr>
            <a:grpSpLocks/>
          </p:cNvGrpSpPr>
          <p:nvPr/>
        </p:nvGrpSpPr>
        <p:grpSpPr bwMode="auto">
          <a:xfrm>
            <a:off x="3197225" y="4803775"/>
            <a:ext cx="1152525" cy="1198563"/>
            <a:chOff x="7010390" y="3551536"/>
            <a:chExt cx="1153304" cy="119972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18777AF-03B4-4C77-8C81-7BB4D5E7EC19}"/>
                </a:ext>
              </a:extLst>
            </p:cNvPr>
            <p:cNvSpPr/>
            <p:nvPr/>
          </p:nvSpPr>
          <p:spPr>
            <a:xfrm>
              <a:off x="7018333" y="3551536"/>
              <a:ext cx="1145361" cy="1199727"/>
            </a:xfrm>
            <a:prstGeom prst="rect">
              <a:avLst/>
            </a:prstGeom>
            <a:solidFill>
              <a:srgbClr val="F2D8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3357" name="Content Placeholder 6">
              <a:extLst>
                <a:ext uri="{FF2B5EF4-FFF2-40B4-BE49-F238E27FC236}">
                  <a16:creationId xmlns:a16="http://schemas.microsoft.com/office/drawing/2014/main" id="{0A007D0F-8C28-4585-A8F4-2546E5E1FE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0390" y="3562585"/>
              <a:ext cx="1153299" cy="290382"/>
            </a:xfrm>
            <a:prstGeom prst="roundRect">
              <a:avLst>
                <a:gd name="adj" fmla="val 2583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36000" rIns="0" b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GB" altLang="en-US" sz="1400"/>
                <a:t>Shang Dynasty</a:t>
              </a:r>
            </a:p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GB" altLang="en-US" sz="1400"/>
                <a:t>(1650 BC)</a:t>
              </a:r>
            </a:p>
          </p:txBody>
        </p:sp>
        <p:pic>
          <p:nvPicPr>
            <p:cNvPr id="13358" name="Picture 43">
              <a:extLst>
                <a:ext uri="{FF2B5EF4-FFF2-40B4-BE49-F238E27FC236}">
                  <a16:creationId xmlns:a16="http://schemas.microsoft.com/office/drawing/2014/main" id="{622CBDBA-196D-4249-92A7-4031CC22C1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4426" y="4043137"/>
              <a:ext cx="246104" cy="651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59" name="Picture 44">
              <a:extLst>
                <a:ext uri="{FF2B5EF4-FFF2-40B4-BE49-F238E27FC236}">
                  <a16:creationId xmlns:a16="http://schemas.microsoft.com/office/drawing/2014/main" id="{7A42745F-2EBE-4FFE-8C1D-4B9FED17F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8209" y="4048168"/>
              <a:ext cx="227631" cy="647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60" name="Picture 45">
              <a:extLst>
                <a:ext uri="{FF2B5EF4-FFF2-40B4-BE49-F238E27FC236}">
                  <a16:creationId xmlns:a16="http://schemas.microsoft.com/office/drawing/2014/main" id="{FC9065C9-16D7-438D-81C0-8D17C2AE6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5352" y="4011546"/>
              <a:ext cx="245522" cy="696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328" name="Group 66">
            <a:extLst>
              <a:ext uri="{FF2B5EF4-FFF2-40B4-BE49-F238E27FC236}">
                <a16:creationId xmlns:a16="http://schemas.microsoft.com/office/drawing/2014/main" id="{C6D463E5-52E3-4AF7-B73D-75C652C1C37E}"/>
              </a:ext>
            </a:extLst>
          </p:cNvPr>
          <p:cNvGrpSpPr>
            <a:grpSpLocks/>
          </p:cNvGrpSpPr>
          <p:nvPr/>
        </p:nvGrpSpPr>
        <p:grpSpPr bwMode="auto">
          <a:xfrm>
            <a:off x="5646738" y="4800600"/>
            <a:ext cx="1157287" cy="1200150"/>
            <a:chOff x="1000905" y="4805657"/>
            <a:chExt cx="1157417" cy="119972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1E83815-41EF-486C-896A-872C4CBB9F93}"/>
                </a:ext>
              </a:extLst>
            </p:cNvPr>
            <p:cNvSpPr/>
            <p:nvPr/>
          </p:nvSpPr>
          <p:spPr>
            <a:xfrm>
              <a:off x="1013606" y="4805657"/>
              <a:ext cx="1144716" cy="1199727"/>
            </a:xfrm>
            <a:prstGeom prst="rect">
              <a:avLst/>
            </a:prstGeom>
            <a:solidFill>
              <a:srgbClr val="CCE9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3353" name="Content Placeholder 6">
              <a:extLst>
                <a:ext uri="{FF2B5EF4-FFF2-40B4-BE49-F238E27FC236}">
                  <a16:creationId xmlns:a16="http://schemas.microsoft.com/office/drawing/2014/main" id="{CC467A32-1C51-4F23-862B-739908106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905" y="4807682"/>
              <a:ext cx="1153299" cy="290382"/>
            </a:xfrm>
            <a:prstGeom prst="roundRect">
              <a:avLst>
                <a:gd name="adj" fmla="val 2583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36000" rIns="0" b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GB" altLang="en-US" sz="1400"/>
                <a:t>Benin</a:t>
              </a:r>
            </a:p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GB" altLang="en-US" sz="1400"/>
                <a:t>(AD 110)</a:t>
              </a:r>
            </a:p>
          </p:txBody>
        </p:sp>
        <p:pic>
          <p:nvPicPr>
            <p:cNvPr id="13354" name="Picture 46">
              <a:extLst>
                <a:ext uri="{FF2B5EF4-FFF2-40B4-BE49-F238E27FC236}">
                  <a16:creationId xmlns:a16="http://schemas.microsoft.com/office/drawing/2014/main" id="{98208F88-58E4-45BF-AB88-88B5BC52D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5469" y="5309890"/>
              <a:ext cx="317942" cy="589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55" name="Picture 47">
              <a:extLst>
                <a:ext uri="{FF2B5EF4-FFF2-40B4-BE49-F238E27FC236}">
                  <a16:creationId xmlns:a16="http://schemas.microsoft.com/office/drawing/2014/main" id="{FA7C784E-C41B-4DE3-AEF1-FB4FF38CE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1077" y="5309890"/>
              <a:ext cx="513755" cy="601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329" name="Group 65">
            <a:extLst>
              <a:ext uri="{FF2B5EF4-FFF2-40B4-BE49-F238E27FC236}">
                <a16:creationId xmlns:a16="http://schemas.microsoft.com/office/drawing/2014/main" id="{E206BC02-501B-4186-9C65-77E22164119C}"/>
              </a:ext>
            </a:extLst>
          </p:cNvPr>
          <p:cNvGrpSpPr>
            <a:grpSpLocks/>
          </p:cNvGrpSpPr>
          <p:nvPr/>
        </p:nvGrpSpPr>
        <p:grpSpPr bwMode="auto">
          <a:xfrm>
            <a:off x="3473450" y="2828925"/>
            <a:ext cx="1152525" cy="1198563"/>
            <a:chOff x="2207746" y="4805620"/>
            <a:chExt cx="1153299" cy="119976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01C8AB9-57B4-4D9C-85CE-5E403EAF78B8}"/>
                </a:ext>
              </a:extLst>
            </p:cNvPr>
            <p:cNvSpPr/>
            <p:nvPr/>
          </p:nvSpPr>
          <p:spPr>
            <a:xfrm>
              <a:off x="2215689" y="4805620"/>
              <a:ext cx="1145356" cy="1199764"/>
            </a:xfrm>
            <a:prstGeom prst="rect">
              <a:avLst/>
            </a:prstGeom>
            <a:solidFill>
              <a:srgbClr val="F2D8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3350" name="Content Placeholder 6">
              <a:extLst>
                <a:ext uri="{FF2B5EF4-FFF2-40B4-BE49-F238E27FC236}">
                  <a16:creationId xmlns:a16="http://schemas.microsoft.com/office/drawing/2014/main" id="{3A180C71-B3BF-44B9-B2C5-BDF63C1E2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7746" y="4805620"/>
              <a:ext cx="1153299" cy="290382"/>
            </a:xfrm>
            <a:prstGeom prst="roundRect">
              <a:avLst>
                <a:gd name="adj" fmla="val 2583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36000" rIns="0" b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GB" altLang="en-US" sz="1400"/>
                <a:t>Ancient Greece</a:t>
              </a:r>
            </a:p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GB" altLang="en-US" sz="1400"/>
                <a:t>(800 BC)</a:t>
              </a:r>
            </a:p>
          </p:txBody>
        </p:sp>
        <p:pic>
          <p:nvPicPr>
            <p:cNvPr id="13351" name="Picture 48">
              <a:extLst>
                <a:ext uri="{FF2B5EF4-FFF2-40B4-BE49-F238E27FC236}">
                  <a16:creationId xmlns:a16="http://schemas.microsoft.com/office/drawing/2014/main" id="{F7B1419B-DACE-4C35-A5CD-E3F4B5CA4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1907" y="5307007"/>
              <a:ext cx="1021452" cy="654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330" name="Group 64">
            <a:extLst>
              <a:ext uri="{FF2B5EF4-FFF2-40B4-BE49-F238E27FC236}">
                <a16:creationId xmlns:a16="http://schemas.microsoft.com/office/drawing/2014/main" id="{4BAB6104-0294-4775-BE07-BA946ED1C0F3}"/>
              </a:ext>
            </a:extLst>
          </p:cNvPr>
          <p:cNvGrpSpPr>
            <a:grpSpLocks/>
          </p:cNvGrpSpPr>
          <p:nvPr/>
        </p:nvGrpSpPr>
        <p:grpSpPr bwMode="auto">
          <a:xfrm>
            <a:off x="4660900" y="2824163"/>
            <a:ext cx="1154113" cy="1203325"/>
            <a:chOff x="3414587" y="4803558"/>
            <a:chExt cx="1153299" cy="120182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1EACFCB-7BFF-443D-BBDF-44A12D061F9C}"/>
                </a:ext>
              </a:extLst>
            </p:cNvPr>
            <p:cNvSpPr/>
            <p:nvPr/>
          </p:nvSpPr>
          <p:spPr>
            <a:xfrm>
              <a:off x="3419347" y="4805143"/>
              <a:ext cx="1143780" cy="1200241"/>
            </a:xfrm>
            <a:prstGeom prst="rect">
              <a:avLst/>
            </a:prstGeom>
            <a:solidFill>
              <a:srgbClr val="F2D8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3347" name="Content Placeholder 6">
              <a:extLst>
                <a:ext uri="{FF2B5EF4-FFF2-40B4-BE49-F238E27FC236}">
                  <a16:creationId xmlns:a16="http://schemas.microsoft.com/office/drawing/2014/main" id="{E24D43DA-0962-4A52-A72A-CAA61CBAE2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4587" y="4803558"/>
              <a:ext cx="1153299" cy="290382"/>
            </a:xfrm>
            <a:prstGeom prst="roundRect">
              <a:avLst>
                <a:gd name="adj" fmla="val 2583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36000" rIns="0" b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GB" altLang="en-US" sz="1400"/>
                <a:t>Roman Empire</a:t>
              </a:r>
            </a:p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GB" altLang="en-US" sz="1400"/>
                <a:t>(58 BC)</a:t>
              </a:r>
            </a:p>
          </p:txBody>
        </p:sp>
        <p:pic>
          <p:nvPicPr>
            <p:cNvPr id="13348" name="Picture 49">
              <a:extLst>
                <a:ext uri="{FF2B5EF4-FFF2-40B4-BE49-F238E27FC236}">
                  <a16:creationId xmlns:a16="http://schemas.microsoft.com/office/drawing/2014/main" id="{BC660D96-428E-4546-B23C-D8F3BF38F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4077" y="5354470"/>
              <a:ext cx="1032023" cy="536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331" name="Group 63">
            <a:extLst>
              <a:ext uri="{FF2B5EF4-FFF2-40B4-BE49-F238E27FC236}">
                <a16:creationId xmlns:a16="http://schemas.microsoft.com/office/drawing/2014/main" id="{F359079A-E741-4F14-BBB6-A78B4A586167}"/>
              </a:ext>
            </a:extLst>
          </p:cNvPr>
          <p:cNvGrpSpPr>
            <a:grpSpLocks/>
          </p:cNvGrpSpPr>
          <p:nvPr/>
        </p:nvGrpSpPr>
        <p:grpSpPr bwMode="auto">
          <a:xfrm>
            <a:off x="7261225" y="4800600"/>
            <a:ext cx="1152525" cy="1200150"/>
            <a:chOff x="4621428" y="4805657"/>
            <a:chExt cx="1153299" cy="119972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FB77881-8940-43CE-9522-99280D6B8AEE}"/>
                </a:ext>
              </a:extLst>
            </p:cNvPr>
            <p:cNvSpPr/>
            <p:nvPr/>
          </p:nvSpPr>
          <p:spPr>
            <a:xfrm>
              <a:off x="4621428" y="4805657"/>
              <a:ext cx="1145357" cy="1199727"/>
            </a:xfrm>
            <a:prstGeom prst="rect">
              <a:avLst/>
            </a:prstGeom>
            <a:solidFill>
              <a:srgbClr val="CCE9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3343" name="Content Placeholder 6">
              <a:extLst>
                <a:ext uri="{FF2B5EF4-FFF2-40B4-BE49-F238E27FC236}">
                  <a16:creationId xmlns:a16="http://schemas.microsoft.com/office/drawing/2014/main" id="{97D744D2-4C5E-4C2B-A468-8C31C2E1EA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1428" y="4809734"/>
              <a:ext cx="1153299" cy="290382"/>
            </a:xfrm>
            <a:prstGeom prst="roundRect">
              <a:avLst>
                <a:gd name="adj" fmla="val 2583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36000" rIns="0" b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GB" altLang="en-US" sz="1400"/>
                <a:t>Islamic Empire</a:t>
              </a:r>
            </a:p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GB" altLang="en-US" sz="1400"/>
                <a:t>(AD 610)</a:t>
              </a:r>
            </a:p>
          </p:txBody>
        </p:sp>
        <p:pic>
          <p:nvPicPr>
            <p:cNvPr id="13344" name="Picture 50">
              <a:extLst>
                <a:ext uri="{FF2B5EF4-FFF2-40B4-BE49-F238E27FC236}">
                  <a16:creationId xmlns:a16="http://schemas.microsoft.com/office/drawing/2014/main" id="{B0365247-B7A5-4C10-A90F-17E3D3FD1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872" y="5354470"/>
              <a:ext cx="761758" cy="584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45" name="Picture 51">
              <a:extLst>
                <a:ext uri="{FF2B5EF4-FFF2-40B4-BE49-F238E27FC236}">
                  <a16:creationId xmlns:a16="http://schemas.microsoft.com/office/drawing/2014/main" id="{66F95606-004D-4118-ADFA-69CB047E8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153" y="5257403"/>
              <a:ext cx="256005" cy="699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332" name="Group 62">
            <a:extLst>
              <a:ext uri="{FF2B5EF4-FFF2-40B4-BE49-F238E27FC236}">
                <a16:creationId xmlns:a16="http://schemas.microsoft.com/office/drawing/2014/main" id="{6AB9D009-5772-4284-805D-531846931086}"/>
              </a:ext>
            </a:extLst>
          </p:cNvPr>
          <p:cNvGrpSpPr>
            <a:grpSpLocks/>
          </p:cNvGrpSpPr>
          <p:nvPr/>
        </p:nvGrpSpPr>
        <p:grpSpPr bwMode="auto">
          <a:xfrm>
            <a:off x="5872163" y="2840038"/>
            <a:ext cx="1158875" cy="1200150"/>
            <a:chOff x="5824150" y="4805657"/>
            <a:chExt cx="1157418" cy="119972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264D905-A590-445B-97E4-B61525B86427}"/>
                </a:ext>
              </a:extLst>
            </p:cNvPr>
            <p:cNvSpPr/>
            <p:nvPr/>
          </p:nvSpPr>
          <p:spPr>
            <a:xfrm>
              <a:off x="5824150" y="4805657"/>
              <a:ext cx="1144734" cy="1199727"/>
            </a:xfrm>
            <a:prstGeom prst="rect">
              <a:avLst/>
            </a:prstGeom>
            <a:solidFill>
              <a:srgbClr val="CCE9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3340" name="Content Placeholder 6">
              <a:extLst>
                <a:ext uri="{FF2B5EF4-FFF2-40B4-BE49-F238E27FC236}">
                  <a16:creationId xmlns:a16="http://schemas.microsoft.com/office/drawing/2014/main" id="{EDF18F39-0FFA-4C6C-8C69-FD8D6E88FA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8269" y="4824148"/>
              <a:ext cx="1153299" cy="290382"/>
            </a:xfrm>
            <a:prstGeom prst="roundRect">
              <a:avLst>
                <a:gd name="adj" fmla="val 2583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36000" rIns="0" b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GB" altLang="en-US" sz="1400"/>
                <a:t>Maya</a:t>
              </a:r>
            </a:p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GB" altLang="en-US" sz="1400"/>
                <a:t>(250 AD)</a:t>
              </a:r>
            </a:p>
          </p:txBody>
        </p:sp>
        <p:pic>
          <p:nvPicPr>
            <p:cNvPr id="13341" name="Picture 52">
              <a:extLst>
                <a:ext uri="{FF2B5EF4-FFF2-40B4-BE49-F238E27FC236}">
                  <a16:creationId xmlns:a16="http://schemas.microsoft.com/office/drawing/2014/main" id="{52AF41F1-6C44-4F94-B2E9-E8F1E15A4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7197" y="5420497"/>
              <a:ext cx="1065734" cy="464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333" name="Group 61">
            <a:extLst>
              <a:ext uri="{FF2B5EF4-FFF2-40B4-BE49-F238E27FC236}">
                <a16:creationId xmlns:a16="http://schemas.microsoft.com/office/drawing/2014/main" id="{4845705A-4BD3-4D22-95FC-C45E7B119A3D}"/>
              </a:ext>
            </a:extLst>
          </p:cNvPr>
          <p:cNvGrpSpPr>
            <a:grpSpLocks/>
          </p:cNvGrpSpPr>
          <p:nvPr/>
        </p:nvGrpSpPr>
        <p:grpSpPr bwMode="auto">
          <a:xfrm>
            <a:off x="7056438" y="2846388"/>
            <a:ext cx="1162050" cy="1198562"/>
            <a:chOff x="7026872" y="4805610"/>
            <a:chExt cx="1161537" cy="119977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D06F634-F166-4946-A10F-21DE67E47B82}"/>
                </a:ext>
              </a:extLst>
            </p:cNvPr>
            <p:cNvSpPr/>
            <p:nvPr/>
          </p:nvSpPr>
          <p:spPr>
            <a:xfrm>
              <a:off x="7026872" y="4805610"/>
              <a:ext cx="1145669" cy="1199774"/>
            </a:xfrm>
            <a:prstGeom prst="rect">
              <a:avLst/>
            </a:prstGeom>
            <a:solidFill>
              <a:srgbClr val="CCE9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3336" name="Content Placeholder 6">
              <a:extLst>
                <a:ext uri="{FF2B5EF4-FFF2-40B4-BE49-F238E27FC236}">
                  <a16:creationId xmlns:a16="http://schemas.microsoft.com/office/drawing/2014/main" id="{041907D3-3E4B-4AC7-871C-ED9036D9C2C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5110" y="4805610"/>
              <a:ext cx="1153299" cy="290382"/>
            </a:xfrm>
            <a:prstGeom prst="roundRect">
              <a:avLst>
                <a:gd name="adj" fmla="val 2583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36000" rIns="0" b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GB" altLang="en-US" sz="1400"/>
                <a:t>Anglo-Saxons</a:t>
              </a:r>
            </a:p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GB" altLang="en-US" sz="1400"/>
                <a:t>(AD 410)</a:t>
              </a:r>
            </a:p>
          </p:txBody>
        </p:sp>
        <p:pic>
          <p:nvPicPr>
            <p:cNvPr id="13337" name="Picture 53">
              <a:extLst>
                <a:ext uri="{FF2B5EF4-FFF2-40B4-BE49-F238E27FC236}">
                  <a16:creationId xmlns:a16="http://schemas.microsoft.com/office/drawing/2014/main" id="{57E5BC6D-5CF1-4AA9-B236-6CB143F69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4426" y="5313228"/>
              <a:ext cx="394512" cy="687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8" name="Picture 54">
              <a:extLst>
                <a:ext uri="{FF2B5EF4-FFF2-40B4-BE49-F238E27FC236}">
                  <a16:creationId xmlns:a16="http://schemas.microsoft.com/office/drawing/2014/main" id="{9B6E58B8-7017-413D-BFF6-84015E4396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2592" y="5341826"/>
              <a:ext cx="428282" cy="636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334" name="Whole Class">
            <a:extLst>
              <a:ext uri="{FF2B5EF4-FFF2-40B4-BE49-F238E27FC236}">
                <a16:creationId xmlns:a16="http://schemas.microsoft.com/office/drawing/2014/main" id="{617F9C46-0971-4702-9D51-8B44DFE13A7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>
            <a:extLst>
              <a:ext uri="{FF2B5EF4-FFF2-40B4-BE49-F238E27FC236}">
                <a16:creationId xmlns:a16="http://schemas.microsoft.com/office/drawing/2014/main" id="{318D875B-DBFC-4BEA-A4C3-AA34E08E04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2" r="5502" b="9824"/>
          <a:stretch>
            <a:fillRect/>
          </a:stretch>
        </p:blipFill>
        <p:spPr bwMode="auto">
          <a:xfrm>
            <a:off x="503238" y="512763"/>
            <a:ext cx="8137525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6">
            <a:extLst>
              <a:ext uri="{FF2B5EF4-FFF2-40B4-BE49-F238E27FC236}">
                <a16:creationId xmlns:a16="http://schemas.microsoft.com/office/drawing/2014/main" id="{B1687C60-1037-4B40-9ED8-8EC28873E6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249"/>
          <a:stretch>
            <a:fillRect/>
          </a:stretch>
        </p:blipFill>
        <p:spPr bwMode="auto">
          <a:xfrm>
            <a:off x="276225" y="2522538"/>
            <a:ext cx="2216150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itle 5">
            <a:extLst>
              <a:ext uri="{FF2B5EF4-FFF2-40B4-BE49-F238E27FC236}">
                <a16:creationId xmlns:a16="http://schemas.microsoft.com/office/drawing/2014/main" id="{BCA2F9AA-205C-4EF7-8E31-31CC24D94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47725"/>
            <a:ext cx="8220075" cy="815975"/>
          </a:xfrm>
        </p:spPr>
        <p:txBody>
          <a:bodyPr>
            <a:normAutofit fontScale="90000"/>
          </a:bodyPr>
          <a:lstStyle/>
          <a:p>
            <a:pPr algn="ctr" eaLnBrk="1" hangingPunct="1">
              <a:lnSpc>
                <a:spcPct val="100000"/>
              </a:lnSpc>
              <a:defRPr/>
            </a:pPr>
            <a:r>
              <a:rPr lang="en-GB" altLang="en-US" sz="3600"/>
              <a:t>Who Were the</a:t>
            </a:r>
            <a:br>
              <a:rPr lang="en-GB" altLang="en-US" sz="3600"/>
            </a:br>
            <a:r>
              <a:rPr lang="en-GB" altLang="en-US" sz="3600"/>
              <a:t>Ancient Egyptians?</a:t>
            </a:r>
            <a:endParaRPr lang="en-GB" altLang="en-US" sz="280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CD7C2F0-1542-4D5F-B653-5B4301843CFB}"/>
              </a:ext>
            </a:extLst>
          </p:cNvPr>
          <p:cNvSpPr/>
          <p:nvPr/>
        </p:nvSpPr>
        <p:spPr>
          <a:xfrm>
            <a:off x="503238" y="1878013"/>
            <a:ext cx="8137525" cy="585787"/>
          </a:xfrm>
          <a:prstGeom prst="roundRect">
            <a:avLst>
              <a:gd name="adj" fmla="val 4453"/>
            </a:avLst>
          </a:prstGeom>
          <a:solidFill>
            <a:srgbClr val="E9FC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4342" name="Content Placeholder 6">
            <a:extLst>
              <a:ext uri="{FF2B5EF4-FFF2-40B4-BE49-F238E27FC236}">
                <a16:creationId xmlns:a16="http://schemas.microsoft.com/office/drawing/2014/main" id="{BDDDE86F-35BE-41FA-A837-F971BF2F4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1795463"/>
            <a:ext cx="8137525" cy="714375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GB" altLang="en-US" dirty="0"/>
              <a:t>What do you already know about Ancient Egypt?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D053E2-536E-4AFD-987A-DF71B84CF372}"/>
              </a:ext>
            </a:extLst>
          </p:cNvPr>
          <p:cNvSpPr/>
          <p:nvPr/>
        </p:nvSpPr>
        <p:spPr>
          <a:xfrm>
            <a:off x="7002463" y="3154363"/>
            <a:ext cx="831850" cy="35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4345" name="Picture 10">
            <a:extLst>
              <a:ext uri="{FF2B5EF4-FFF2-40B4-BE49-F238E27FC236}">
                <a16:creationId xmlns:a16="http://schemas.microsoft.com/office/drawing/2014/main" id="{07F38681-7103-471E-9991-2E20D547A1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03"/>
          <a:stretch>
            <a:fillRect/>
          </a:stretch>
        </p:blipFill>
        <p:spPr bwMode="auto">
          <a:xfrm>
            <a:off x="6392863" y="2546350"/>
            <a:ext cx="1920875" cy="379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Whole Class">
            <a:extLst>
              <a:ext uri="{FF2B5EF4-FFF2-40B4-BE49-F238E27FC236}">
                <a16:creationId xmlns:a16="http://schemas.microsoft.com/office/drawing/2014/main" id="{B5155B66-A89F-4700-859E-3740038540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EAA986-3910-45BF-AFF3-B975C4B4BEF5}"/>
              </a:ext>
            </a:extLst>
          </p:cNvPr>
          <p:cNvSpPr/>
          <p:nvPr/>
        </p:nvSpPr>
        <p:spPr>
          <a:xfrm>
            <a:off x="503238" y="3062288"/>
            <a:ext cx="8137525" cy="2455862"/>
          </a:xfrm>
          <a:prstGeom prst="rect">
            <a:avLst/>
          </a:prstGeom>
          <a:solidFill>
            <a:srgbClr val="F2D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5363" name="Title 5">
            <a:extLst>
              <a:ext uri="{FF2B5EF4-FFF2-40B4-BE49-F238E27FC236}">
                <a16:creationId xmlns:a16="http://schemas.microsoft.com/office/drawing/2014/main" id="{794D9FFA-D115-445C-91DA-99E1A293B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650875"/>
            <a:ext cx="8137525" cy="69215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altLang="en-US"/>
              <a:t>Ancient Egyptian Life</a:t>
            </a:r>
            <a:endParaRPr lang="en-GB" altLang="en-US" sz="3200"/>
          </a:p>
        </p:txBody>
      </p:sp>
      <p:sp>
        <p:nvSpPr>
          <p:cNvPr id="15364" name="Content Placeholder 6">
            <a:extLst>
              <a:ext uri="{FF2B5EF4-FFF2-40B4-BE49-F238E27FC236}">
                <a16:creationId xmlns:a16="http://schemas.microsoft.com/office/drawing/2014/main" id="{D5C8FBEE-5A7B-45B1-9FCA-0BDD519C1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1246188"/>
            <a:ext cx="4243387" cy="164465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GB" altLang="en-US"/>
              <a:t>Life in ancient Egypt depended on a person’s wealth (money) and education.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GB" altLang="en-US"/>
              <a:t>We find out information about ancient Egyptian people from the objects that they left behind.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B788451-EB4C-4F64-BEF9-1EA032447200}"/>
              </a:ext>
            </a:extLst>
          </p:cNvPr>
          <p:cNvSpPr txBox="1">
            <a:spLocks/>
          </p:cNvSpPr>
          <p:nvPr/>
        </p:nvSpPr>
        <p:spPr>
          <a:xfrm>
            <a:off x="687388" y="3063875"/>
            <a:ext cx="4059237" cy="1646238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lIns="252000" tIns="252000" rIns="252000" bIns="252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2000" b="1" dirty="0"/>
              <a:t>On your whiteboards, answer these questions:</a:t>
            </a:r>
          </a:p>
          <a:p>
            <a:pPr marL="342900" indent="-3429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GB" dirty="0"/>
              <a:t>What can we learn about the ancient Egyptians from this artefact?</a:t>
            </a:r>
          </a:p>
          <a:p>
            <a:pPr marL="342900" indent="-3429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GB" dirty="0"/>
              <a:t>What questions could we ask?</a:t>
            </a:r>
          </a:p>
        </p:txBody>
      </p:sp>
      <p:pic>
        <p:nvPicPr>
          <p:cNvPr id="15366" name="Picture 7">
            <a:extLst>
              <a:ext uri="{FF2B5EF4-FFF2-40B4-BE49-F238E27FC236}">
                <a16:creationId xmlns:a16="http://schemas.microsoft.com/office/drawing/2014/main" id="{168581A1-B892-4C9A-B178-2BBF15ACC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75" y="1514475"/>
            <a:ext cx="3013075" cy="4516438"/>
          </a:xfrm>
          <a:prstGeom prst="rect">
            <a:avLst/>
          </a:prstGeom>
          <a:noFill/>
          <a:ln w="38100">
            <a:solidFill>
              <a:srgbClr val="EE791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7" name="Rectangle 1">
            <a:extLst>
              <a:ext uri="{FF2B5EF4-FFF2-40B4-BE49-F238E27FC236}">
                <a16:creationId xmlns:a16="http://schemas.microsoft.com/office/drawing/2014/main" id="{418E5C31-200B-438D-8E70-439696CB57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6143625"/>
            <a:ext cx="45720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rgbClr val="000000"/>
                </a:solidFill>
                <a:latin typeface="BPreplay" panose="02000503000000020004" pitchFamily="50" charset="0"/>
              </a:rPr>
              <a:t>Photo courtesy of firepile(@flickr.com) - granted under creative commons licence attribution</a:t>
            </a:r>
            <a:r>
              <a:rPr lang="en-GB" altLang="en-US" sz="500">
                <a:solidFill>
                  <a:schemeClr val="tx1"/>
                </a:solidFill>
                <a:latin typeface="BPreplay" panose="02000503000000020004" pitchFamily="50" charset="0"/>
              </a:rPr>
              <a:t>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1358</TotalTime>
  <Words>888</Words>
  <Application>Microsoft Office PowerPoint</Application>
  <PresentationFormat>On-screen Show (4:3)</PresentationFormat>
  <Paragraphs>112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BPreplay</vt:lpstr>
      <vt:lpstr>Arial</vt:lpstr>
      <vt:lpstr>Calibri</vt:lpstr>
      <vt:lpstr>Sassoon Infant Md</vt:lpstr>
      <vt:lpstr>Sassoon Infant Rg</vt:lpstr>
      <vt:lpstr>Office Theme</vt:lpstr>
      <vt:lpstr>History</vt:lpstr>
      <vt:lpstr>PowerPoint Presentation</vt:lpstr>
      <vt:lpstr>PowerPoint Presentation</vt:lpstr>
      <vt:lpstr>The Ancient Egyptians</vt:lpstr>
      <vt:lpstr>The Ancient Egyptians</vt:lpstr>
      <vt:lpstr>Ancient Egypt: Where and When?</vt:lpstr>
      <vt:lpstr>Ancient Egypt: Where and When?</vt:lpstr>
      <vt:lpstr>Who Were the Ancient Egyptians?</vt:lpstr>
      <vt:lpstr>Ancient Egyptian Life</vt:lpstr>
      <vt:lpstr>Ancient Egyptian Life</vt:lpstr>
      <vt:lpstr>Ancient Egyptian Life</vt:lpstr>
      <vt:lpstr>Ancient Egyptian Life</vt:lpstr>
      <vt:lpstr>Ancient Egyptian Artefacts Activity</vt:lpstr>
      <vt:lpstr>The Ancient Egyptian Museum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Rachel Leather</cp:lastModifiedBy>
  <cp:revision>98</cp:revision>
  <dcterms:created xsi:type="dcterms:W3CDTF">2014-10-01T16:09:27Z</dcterms:created>
  <dcterms:modified xsi:type="dcterms:W3CDTF">2020-09-11T12:17:31Z</dcterms:modified>
</cp:coreProperties>
</file>