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8" r:id="rId10"/>
    <p:sldMasterId id="2147483650" r:id="rId11"/>
    <p:sldMasterId id="2147483652" r:id="rId12"/>
  </p:sldMasterIdLst>
  <p:notesMasterIdLst>
    <p:notesMasterId r:id="rId26"/>
  </p:notesMasterIdLst>
  <p:sldIdLst>
    <p:sldId id="270" r:id="rId13"/>
    <p:sldId id="271" r:id="rId14"/>
    <p:sldId id="272" r:id="rId15"/>
    <p:sldId id="281" r:id="rId16"/>
    <p:sldId id="273" r:id="rId17"/>
    <p:sldId id="258" r:id="rId18"/>
    <p:sldId id="278" r:id="rId19"/>
    <p:sldId id="260" r:id="rId20"/>
    <p:sldId id="277" r:id="rId21"/>
    <p:sldId id="279" r:id="rId22"/>
    <p:sldId id="280" r:id="rId23"/>
    <p:sldId id="261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5" autoAdjust="0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21/01/2021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732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23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97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0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88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46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57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47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94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66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2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4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0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9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2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0" Type="http://schemas.openxmlformats.org/officeDocument/2006/relationships/image" Target="../media/image13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0BBDB0-BB53-4A3C-87A8-223D713F8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261135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76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9638614"/>
                  </p:ext>
                </p:extLst>
              </p:nvPr>
            </p:nvGraphicFramePr>
            <p:xfrm>
              <a:off x="1799525" y="1048408"/>
              <a:ext cx="5247408" cy="2479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36">
                      <a:extLst>
                        <a:ext uri="{9D8B030D-6E8A-4147-A177-3AD203B41FA5}">
                          <a16:colId xmlns:a16="http://schemas.microsoft.com/office/drawing/2014/main" val="2199073115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788252190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464416138"/>
                        </a:ext>
                      </a:extLst>
                    </a:gridCol>
                  </a:tblGrid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2-times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4-times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8-times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84358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54136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20852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983991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  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1249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9638614"/>
                  </p:ext>
                </p:extLst>
              </p:nvPr>
            </p:nvGraphicFramePr>
            <p:xfrm>
              <a:off x="1799525" y="1048408"/>
              <a:ext cx="5247408" cy="2479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36">
                      <a:extLst>
                        <a:ext uri="{9D8B030D-6E8A-4147-A177-3AD203B41FA5}">
                          <a16:colId xmlns:a16="http://schemas.microsoft.com/office/drawing/2014/main" val="2199073115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788252190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464416138"/>
                        </a:ext>
                      </a:extLst>
                    </a:gridCol>
                  </a:tblGrid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2-times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4-times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8-times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84358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102469" r="-201045" b="-327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102469" r="-101045" b="-327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102469" r="-1045" b="-3271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54136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200000" r="-201045" b="-22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200000" r="-101045" b="-22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200000" r="-1045" b="-2231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0852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303704" r="-201045" b="-12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303704" r="-101045" b="-12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303704" r="-1045" b="-125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83991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398780" r="-201045" b="-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398780" r="-101045" b="-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398780" r="-1045" b="-24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12494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46048" y="414184"/>
                <a:ext cx="42394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factor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factor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product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048" y="414184"/>
                <a:ext cx="4239491" cy="523220"/>
              </a:xfrm>
              <a:prstGeom prst="rect">
                <a:avLst/>
              </a:prstGeom>
              <a:blipFill>
                <a:blip r:embed="rId6"/>
                <a:stretch>
                  <a:fillRect l="-302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790987" y="2051583"/>
            <a:ext cx="5247408" cy="484909"/>
          </a:xfrm>
          <a:prstGeom prst="roundRect">
            <a:avLst/>
          </a:prstGeom>
          <a:solidFill>
            <a:srgbClr val="FFFF00">
              <a:alpha val="28000"/>
            </a:srgbClr>
          </a:solidFill>
          <a:ln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21741" y="3705597"/>
            <a:ext cx="279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What’s the same?</a:t>
            </a:r>
            <a:endParaRPr lang="en-GB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203812" y="3711976"/>
            <a:ext cx="279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What’s different?</a:t>
            </a:r>
            <a:endParaRPr lang="en-GB" sz="28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5931" y="4230802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One of the factors is 1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931" y="5113674"/>
            <a:ext cx="374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The product is the same as one of the factors.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6636" y="4243066"/>
            <a:ext cx="318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The factor that is not 1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5931" y="4648038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One of the factors is not 1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475" y="5006099"/>
            <a:ext cx="1064296" cy="7349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76636" y="4652009"/>
            <a:ext cx="318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The product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919922" y="4307235"/>
            <a:ext cx="4379499" cy="1397727"/>
          </a:xfrm>
          <a:prstGeom prst="wedgeRoundRectCallout">
            <a:avLst>
              <a:gd name="adj1" fmla="val 62367"/>
              <a:gd name="adj2" fmla="val 32763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7166" y="4405933"/>
            <a:ext cx="3920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one of the factors is 1, the product is equal to the other factor</a:t>
            </a:r>
            <a:r>
              <a:rPr lang="en-GB" sz="16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65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4" grpId="0"/>
      <p:bldP spid="14" grpId="1"/>
      <p:bldP spid="5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67633-EEDD-42BD-BB66-34B4A8D5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</p:spPr>
        <p:txBody>
          <a:bodyPr/>
          <a:lstStyle/>
          <a:p>
            <a:r>
              <a:rPr lang="en-GB" dirty="0"/>
              <a:t>Have a go at questions  5 –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94915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84" y="1473190"/>
            <a:ext cx="1064296" cy="7349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88353" y="605087"/>
            <a:ext cx="4379499" cy="1397727"/>
            <a:chOff x="1688353" y="605087"/>
            <a:chExt cx="4379499" cy="1397727"/>
          </a:xfrm>
        </p:grpSpPr>
        <p:sp>
          <p:nvSpPr>
            <p:cNvPr id="37" name="Rounded Rectangular Callout 36"/>
            <p:cNvSpPr/>
            <p:nvPr/>
          </p:nvSpPr>
          <p:spPr>
            <a:xfrm>
              <a:off x="1688353" y="605087"/>
              <a:ext cx="4379499" cy="1397727"/>
            </a:xfrm>
            <a:prstGeom prst="wedgeRoundRectCallout">
              <a:avLst>
                <a:gd name="adj1" fmla="val 62367"/>
                <a:gd name="adj2" fmla="val 32763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17903" y="703785"/>
              <a:ext cx="39203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When one of the factors is 1, the product is equal to the other factor</a:t>
              </a:r>
              <a:r>
                <a:rPr lang="en-GB" sz="1600" dirty="0"/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53467" y="2337206"/>
                <a:ext cx="27570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5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/>
                  <a:t> 1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467" y="2337206"/>
                <a:ext cx="2757054" cy="646331"/>
              </a:xfrm>
              <a:prstGeom prst="rect">
                <a:avLst/>
              </a:prstGeom>
              <a:blipFill>
                <a:blip r:embed="rId6"/>
                <a:stretch>
                  <a:fillRect l="-6623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102139" y="3298417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745424" y="3298417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388709" y="3298417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031994" y="3298417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675279" y="3298417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76582" y="2337206"/>
                <a:ext cx="27570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/>
                  <a:t> 3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582" y="2337206"/>
                <a:ext cx="2757054" cy="646331"/>
              </a:xfrm>
              <a:prstGeom prst="rect">
                <a:avLst/>
              </a:prstGeom>
              <a:blipFill>
                <a:blip r:embed="rId7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1102139" y="4005244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745424" y="4005244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388709" y="4005244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031994" y="4005244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675279" y="4005244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1102139" y="4712071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1745424" y="4712071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2388709" y="4712071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031994" y="4712071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675279" y="4712071"/>
            <a:ext cx="548640" cy="5486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/>
          <p:cNvGrpSpPr/>
          <p:nvPr/>
        </p:nvGrpSpPr>
        <p:grpSpPr>
          <a:xfrm>
            <a:off x="1697573" y="605086"/>
            <a:ext cx="4392812" cy="1397727"/>
            <a:chOff x="1726867" y="-444461"/>
            <a:chExt cx="4392812" cy="1397727"/>
          </a:xfrm>
        </p:grpSpPr>
        <p:sp>
          <p:nvSpPr>
            <p:cNvPr id="66" name="Rounded Rectangular Callout 65"/>
            <p:cNvSpPr/>
            <p:nvPr/>
          </p:nvSpPr>
          <p:spPr>
            <a:xfrm>
              <a:off x="1726867" y="-444461"/>
              <a:ext cx="4379499" cy="1397727"/>
            </a:xfrm>
            <a:prstGeom prst="wedgeRoundRectCallout">
              <a:avLst>
                <a:gd name="adj1" fmla="val 62367"/>
                <a:gd name="adj2" fmla="val 32763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40180" y="-345762"/>
              <a:ext cx="43794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When there are </a:t>
              </a:r>
              <a:r>
                <a:rPr lang="en-GB" sz="2400" b="1" dirty="0">
                  <a:solidFill>
                    <a:schemeClr val="accent1"/>
                  </a:solidFill>
                </a:rPr>
                <a:t>2 factors </a:t>
              </a:r>
              <a:r>
                <a:rPr lang="en-GB" sz="2400" dirty="0"/>
                <a:t>and one of the factors is 1, the product is equal to the other factor</a:t>
              </a:r>
              <a:r>
                <a:rPr lang="en-GB" sz="1600" dirty="0"/>
                <a:t>.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42460" y="2928084"/>
            <a:ext cx="2808595" cy="2593942"/>
            <a:chOff x="1688353" y="605087"/>
            <a:chExt cx="4392814" cy="1337515"/>
          </a:xfrm>
        </p:grpSpPr>
        <p:sp>
          <p:nvSpPr>
            <p:cNvPr id="69" name="Rounded Rectangular Callout 68"/>
            <p:cNvSpPr/>
            <p:nvPr/>
          </p:nvSpPr>
          <p:spPr>
            <a:xfrm>
              <a:off x="1688353" y="605087"/>
              <a:ext cx="4379499" cy="1337515"/>
            </a:xfrm>
            <a:prstGeom prst="wedgeRoundRectCallout">
              <a:avLst>
                <a:gd name="adj1" fmla="val 28834"/>
                <a:gd name="adj2" fmla="val -77262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01668" y="669168"/>
              <a:ext cx="4379499" cy="1190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When there are </a:t>
              </a:r>
              <a:r>
                <a:rPr lang="en-GB" sz="2400" b="1" dirty="0">
                  <a:solidFill>
                    <a:schemeClr val="accent1"/>
                  </a:solidFill>
                </a:rPr>
                <a:t>3 factors</a:t>
              </a:r>
              <a:r>
                <a:rPr lang="en-GB" sz="2400" dirty="0"/>
                <a:t> and one of the factors is 1, the product is equal to the product of the other factors</a:t>
              </a:r>
              <a:r>
                <a:rPr lang="en-GB" sz="1600" dirty="0"/>
                <a:t>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585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4" grpId="0" animBg="1"/>
      <p:bldP spid="25" grpId="0" animBg="1"/>
      <p:bldP spid="26" grpId="0" animBg="1"/>
      <p:bldP spid="27" grpId="0" animBg="1"/>
      <p:bldP spid="28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67633-EEDD-42BD-BB66-34B4A8D5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4407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37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A09265-2B68-446B-84AC-EDF70E13F2F4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A09265-2B68-446B-84AC-EDF70E13F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blipFill>
                <a:blip r:embed="rId4"/>
                <a:stretch>
                  <a:fillRect l="-1707" t="-1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2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A09265-2B68-446B-84AC-EDF70E13F2F4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A09265-2B68-446B-84AC-EDF70E13F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blipFill>
                <a:blip r:embed="rId5"/>
                <a:stretch>
                  <a:fillRect l="-1707" t="-1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05204" y="33477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accent1"/>
                </a:solidFill>
              </a:rPr>
              <a:t>12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5204" y="118161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5204" y="202844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5204" y="289621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27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92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3" y="734737"/>
            <a:ext cx="1874854" cy="71999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12" y="517393"/>
            <a:ext cx="949275" cy="93733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20" y="734737"/>
            <a:ext cx="1874854" cy="7199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09" y="517393"/>
            <a:ext cx="949275" cy="93733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69" y="734737"/>
            <a:ext cx="1874854" cy="71999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58" y="517393"/>
            <a:ext cx="949275" cy="9373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370" y="734737"/>
            <a:ext cx="1874854" cy="71999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159" y="517393"/>
            <a:ext cx="949275" cy="937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40475" y="1706767"/>
            <a:ext cx="2888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4 plates.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40475" y="2122104"/>
            <a:ext cx="486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Each plate has 1 doughnut on it.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40475" y="2537441"/>
            <a:ext cx="5136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4 doughnuts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20002" y="1660802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02" y="1660802"/>
                <a:ext cx="1708986" cy="523220"/>
              </a:xfrm>
              <a:prstGeom prst="rect">
                <a:avLst/>
              </a:prstGeom>
              <a:blipFill>
                <a:blip r:embed="rId7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120002" y="2323266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02" y="2323266"/>
                <a:ext cx="1708986" cy="523220"/>
              </a:xfrm>
              <a:prstGeom prst="rect">
                <a:avLst/>
              </a:prstGeom>
              <a:blipFill>
                <a:blip r:embed="rId8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993" y="3528074"/>
            <a:ext cx="1874854" cy="71999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83" y="3060661"/>
            <a:ext cx="949275" cy="93733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31" y="3283244"/>
            <a:ext cx="949275" cy="93733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920" y="3310730"/>
            <a:ext cx="949275" cy="9373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413" y="3495530"/>
            <a:ext cx="949275" cy="937334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40475" y="4388745"/>
            <a:ext cx="2500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is 1 plate.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40475" y="4804082"/>
            <a:ext cx="4871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 plate has 4 doughnuts on it.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40475" y="5219419"/>
            <a:ext cx="5136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4 doughnuts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20002" y="4342780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02" y="4342780"/>
                <a:ext cx="1708986" cy="523220"/>
              </a:xfrm>
              <a:prstGeom prst="rect">
                <a:avLst/>
              </a:prstGeom>
              <a:blipFill>
                <a:blip r:embed="rId9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20002" y="5005244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02" y="5005244"/>
                <a:ext cx="1708986" cy="523220"/>
              </a:xfrm>
              <a:prstGeom prst="rect">
                <a:avLst/>
              </a:prstGeom>
              <a:blipFill>
                <a:blip r:embed="rId10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/>
      <p:bldP spid="5" grpId="0"/>
      <p:bldP spid="47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5" y="626782"/>
            <a:ext cx="1874854" cy="7199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452" y="626782"/>
            <a:ext cx="1874854" cy="71999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401" y="626782"/>
            <a:ext cx="1874854" cy="71999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2" y="626782"/>
            <a:ext cx="1874854" cy="71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8107" y="1598812"/>
            <a:ext cx="2888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4 plates.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8107" y="2014149"/>
            <a:ext cx="5010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Each plate has 0 doughnuts on it.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88107" y="2429486"/>
            <a:ext cx="5136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0 doughnuts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67634" y="1552847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634" y="1552847"/>
                <a:ext cx="1708986" cy="523220"/>
              </a:xfrm>
              <a:prstGeom prst="rect">
                <a:avLst/>
              </a:prstGeom>
              <a:blipFill>
                <a:blip r:embed="rId6"/>
                <a:stretch>
                  <a:fillRect l="-750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67634" y="2215311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634" y="2215311"/>
                <a:ext cx="1708986" cy="523220"/>
              </a:xfrm>
              <a:prstGeom prst="rect">
                <a:avLst/>
              </a:prstGeom>
              <a:blipFill>
                <a:blip r:embed="rId7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55" y="3432497"/>
            <a:ext cx="1874854" cy="7199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452" y="3432497"/>
            <a:ext cx="1874854" cy="71999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401" y="3432497"/>
            <a:ext cx="1874854" cy="71999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39155" y="4521594"/>
            <a:ext cx="2888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3 plates.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39155" y="4936931"/>
            <a:ext cx="5010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Each plate has 0 doughnuts on it.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9155" y="5352268"/>
            <a:ext cx="5136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0 doughnuts altogether.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918682" y="4475629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682" y="4475629"/>
                <a:ext cx="1708986" cy="523220"/>
              </a:xfrm>
              <a:prstGeom prst="rect">
                <a:avLst/>
              </a:prstGeom>
              <a:blipFill>
                <a:blip r:embed="rId8"/>
                <a:stretch>
                  <a:fillRect l="-75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918682" y="5138093"/>
                <a:ext cx="1708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682" y="5138093"/>
                <a:ext cx="1708986" cy="523220"/>
              </a:xfrm>
              <a:prstGeom prst="rect">
                <a:avLst/>
              </a:prstGeom>
              <a:blipFill>
                <a:blip r:embed="rId9"/>
                <a:stretch>
                  <a:fillRect l="-750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" name="Picture 6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17016" y="2945444"/>
            <a:ext cx="695617" cy="695617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966082" y="307116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6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/>
      <p:bldP spid="5" grpId="0"/>
      <p:bldP spid="47" grpId="0"/>
      <p:bldP spid="41" grpId="0"/>
      <p:bldP spid="42" grpId="0"/>
      <p:bldP spid="58" grpId="0"/>
      <p:bldP spid="59" grpId="0"/>
      <p:bldP spid="60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67633-EEDD-42BD-BB66-34B4A8D5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</p:spPr>
        <p:txBody>
          <a:bodyPr/>
          <a:lstStyle/>
          <a:p>
            <a:r>
              <a:rPr lang="en-GB" dirty="0"/>
              <a:t>Have a go at questions 1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5394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7706205"/>
                  </p:ext>
                </p:extLst>
              </p:nvPr>
            </p:nvGraphicFramePr>
            <p:xfrm>
              <a:off x="1799525" y="1048408"/>
              <a:ext cx="5247408" cy="2479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36">
                      <a:extLst>
                        <a:ext uri="{9D8B030D-6E8A-4147-A177-3AD203B41FA5}">
                          <a16:colId xmlns:a16="http://schemas.microsoft.com/office/drawing/2014/main" val="2199073115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788252190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464416138"/>
                        </a:ext>
                      </a:extLst>
                    </a:gridCol>
                  </a:tblGrid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2-times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4-times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8-times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84358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54136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1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20852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2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983991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  4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/>
                            <a:t>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/>
                            <a:t> 3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dirty="0"/>
                            <a:t> 24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1249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7706205"/>
                  </p:ext>
                </p:extLst>
              </p:nvPr>
            </p:nvGraphicFramePr>
            <p:xfrm>
              <a:off x="1799525" y="1048408"/>
              <a:ext cx="5247408" cy="24793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36">
                      <a:extLst>
                        <a:ext uri="{9D8B030D-6E8A-4147-A177-3AD203B41FA5}">
                          <a16:colId xmlns:a16="http://schemas.microsoft.com/office/drawing/2014/main" val="2199073115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788252190"/>
                        </a:ext>
                      </a:extLst>
                    </a:gridCol>
                    <a:gridCol w="1749136">
                      <a:extLst>
                        <a:ext uri="{9D8B030D-6E8A-4147-A177-3AD203B41FA5}">
                          <a16:colId xmlns:a16="http://schemas.microsoft.com/office/drawing/2014/main" val="1464416138"/>
                        </a:ext>
                      </a:extLst>
                    </a:gridCol>
                  </a:tblGrid>
                  <a:tr h="4958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2-times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4-times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</a:rPr>
                            <a:t>8-times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</a:rPr>
                            <a:t> table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84358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102469" r="-201045" b="-327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102469" r="-101045" b="-327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102469" r="-1045" b="-3271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54136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200000" r="-201045" b="-22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200000" r="-101045" b="-22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200000" r="-1045" b="-2231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0852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303704" r="-201045" b="-12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303704" r="-101045" b="-12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303704" r="-1045" b="-125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839917"/>
                      </a:ext>
                    </a:extLst>
                  </a:tr>
                  <a:tr h="495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8" t="-398780" r="-201045" b="-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48" t="-398780" r="-101045" b="-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348" t="-398780" r="-1045" b="-24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12494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46048" y="414184"/>
                <a:ext cx="42394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factor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factor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product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048" y="414184"/>
                <a:ext cx="4239491" cy="523220"/>
              </a:xfrm>
              <a:prstGeom prst="rect">
                <a:avLst/>
              </a:prstGeom>
              <a:blipFill>
                <a:blip r:embed="rId6"/>
                <a:stretch>
                  <a:fillRect l="-302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799525" y="1546919"/>
            <a:ext cx="5247408" cy="484909"/>
          </a:xfrm>
          <a:prstGeom prst="roundRect">
            <a:avLst/>
          </a:prstGeom>
          <a:solidFill>
            <a:srgbClr val="FFFF00">
              <a:alpha val="28000"/>
            </a:srgbClr>
          </a:solidFill>
          <a:ln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69515" y="3711976"/>
            <a:ext cx="279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What’s the same?</a:t>
            </a:r>
            <a:endParaRPr lang="en-GB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114746" y="3711976"/>
            <a:ext cx="279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What’s different?</a:t>
            </a:r>
            <a:endParaRPr lang="en-GB" sz="28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5931" y="4230802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One of the factors is 0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931" y="5060880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The product is 0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2886" y="4243066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The factor that is not 0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5931" y="4648038"/>
            <a:ext cx="374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One of the factors is not 0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29" y="4487910"/>
            <a:ext cx="1064296" cy="73498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974644" y="3948851"/>
            <a:ext cx="4379499" cy="1397727"/>
          </a:xfrm>
          <a:prstGeom prst="wedgeRoundRectCallout">
            <a:avLst>
              <a:gd name="adj1" fmla="val 62367"/>
              <a:gd name="adj2" fmla="val 32763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When one of the factors is 0,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the product is 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3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2|3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2.1|2.6|11.1|5.3|21.3|6|2.5|2.6|5.4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2|5.1|3.1|8.2|7.2|1.3|15.7|2.2|2.8|5.8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14.4|12.6|2.6|4.1|2.9|3.1|4.1|14.3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3|1.4|3.6|2.3|2.8|11.6|6.3|5.1|0.4|8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7.8|5.4|17.4|0.7|13.7|15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F77D2-95CD-47A8-A4A6-FD6F21D4D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7711CD-1AE6-475E-827E-CD32B5B2A836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22877</TotalTime>
  <Words>504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4 on the worksheet</vt:lpstr>
      <vt:lpstr>PowerPoint Presentation</vt:lpstr>
      <vt:lpstr>PowerPoint Presentation</vt:lpstr>
      <vt:lpstr>Have a go at questions  5 – 8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Claire Jones</cp:lastModifiedBy>
  <cp:revision>118</cp:revision>
  <dcterms:created xsi:type="dcterms:W3CDTF">2019-07-05T11:02:13Z</dcterms:created>
  <dcterms:modified xsi:type="dcterms:W3CDTF">2021-01-21T15:33:25Z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